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91" r:id="rId5"/>
    <p:sldId id="263" r:id="rId6"/>
    <p:sldId id="272" r:id="rId7"/>
    <p:sldId id="264" r:id="rId8"/>
    <p:sldId id="265" r:id="rId9"/>
    <p:sldId id="266" r:id="rId10"/>
    <p:sldId id="267" r:id="rId11"/>
    <p:sldId id="293" r:id="rId12"/>
    <p:sldId id="292" r:id="rId13"/>
    <p:sldId id="271" r:id="rId14"/>
    <p:sldId id="268" r:id="rId15"/>
    <p:sldId id="269" r:id="rId16"/>
    <p:sldId id="270" r:id="rId17"/>
    <p:sldId id="273" r:id="rId18"/>
    <p:sldId id="274" r:id="rId19"/>
    <p:sldId id="294" r:id="rId20"/>
    <p:sldId id="275" r:id="rId21"/>
    <p:sldId id="277" r:id="rId22"/>
    <p:sldId id="278" r:id="rId23"/>
    <p:sldId id="288" r:id="rId24"/>
    <p:sldId id="279" r:id="rId25"/>
    <p:sldId id="280" r:id="rId26"/>
    <p:sldId id="281" r:id="rId27"/>
    <p:sldId id="282" r:id="rId28"/>
    <p:sldId id="289" r:id="rId29"/>
    <p:sldId id="283" r:id="rId30"/>
    <p:sldId id="284" r:id="rId31"/>
    <p:sldId id="285" r:id="rId32"/>
    <p:sldId id="286" r:id="rId33"/>
    <p:sldId id="290"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000"/>
    <a:srgbClr val="2D3B4E"/>
    <a:srgbClr val="566174"/>
    <a:srgbClr val="49505D"/>
    <a:srgbClr val="D4CCB8"/>
    <a:srgbClr val="D5CCB8"/>
    <a:srgbClr val="6C695F"/>
    <a:srgbClr val="CE1126"/>
    <a:srgbClr val="0038A8"/>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58" autoAdjust="0"/>
    <p:restoredTop sz="94660"/>
  </p:normalViewPr>
  <p:slideViewPr>
    <p:cSldViewPr snapToGrid="0">
      <p:cViewPr varScale="1">
        <p:scale>
          <a:sx n="116" d="100"/>
          <a:sy n="116" d="100"/>
        </p:scale>
        <p:origin x="7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928A2F-C27A-4B81-8557-A1F8D5E26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9CFCDF-EDB7-4893-8518-1649C4A9A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334603-F996-41F9-B243-B4D18900FEF7}"/>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8B1DA20A-5C02-4A8B-9C45-E8BD30D87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298E87-F71A-49B0-8429-285FCC5331E4}"/>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06882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9068F-65B6-4197-8ADC-A0E837B87F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FD97C5-09BB-4080-B1A8-2FC70F876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D84DA0-7133-4295-8DCA-73EA485C03E3}"/>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C0CC0EF3-1036-437E-A461-F27B21389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8FFBD4-E903-4ACD-A0B0-F3353887EDDC}"/>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160047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C488CA-F125-4EA0-94CB-11B407E90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35A70AB-5B0D-46E2-B07D-7243347CA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003D9-E1DF-46A9-9179-B20490226F84}"/>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A224ADAF-B1DF-4CC3-B9F6-FD54DA932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65119F-0230-4A70-95FC-747B76519E53}"/>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1021939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1636D3-D993-4FE9-A79F-EBFE4562E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6D0FE9B-73CF-4FEB-84E3-BA70C2E275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5A5A2-CCFE-4D6F-97B0-58DB7A199BEC}"/>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EDDFE002-D71B-4CEE-A5B2-2D2528F4A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4C3F77-B504-48E1-A2E1-7A9943907EAA}"/>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06903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A2C99-7C52-46D7-802D-C292F5554D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270F8B7-011F-4E13-82E3-0AF785171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84373-B590-40CF-BF61-D9DDEC109E8E}"/>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CBB7B4F1-A7CB-45C3-87C6-3957AC98C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6BF270-73C9-4253-A445-575F44B0EAEC}"/>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00040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EBD80-E912-486A-AA38-51C7F7935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E05B85-6235-4AE1-8E0C-2C54318A1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A81B7A-4BCE-4544-A136-9702FEDC40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DB2DFE7-666B-47EF-BF20-502653A1A84C}"/>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6" name="Footer Placeholder 5">
            <a:extLst>
              <a:ext uri="{FF2B5EF4-FFF2-40B4-BE49-F238E27FC236}">
                <a16:creationId xmlns:a16="http://schemas.microsoft.com/office/drawing/2014/main" xmlns="" id="{A85345BC-9A43-4702-9119-019B0D239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DDFA0B-272A-4749-AD5C-EA10146DA516}"/>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17668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34265-07D8-4BA6-838F-3E3070298B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FC79CF-19D6-46E1-B791-3B16C2D14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DEE861C-C316-4657-9017-173B04A9DC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A74D58E-5F94-4043-A58A-DDE60958B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506A980-8B23-4AC3-AC4C-2FE1E5EAC5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659518-B6DE-46C0-813F-7D6C8821D9AF}"/>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8" name="Footer Placeholder 7">
            <a:extLst>
              <a:ext uri="{FF2B5EF4-FFF2-40B4-BE49-F238E27FC236}">
                <a16:creationId xmlns:a16="http://schemas.microsoft.com/office/drawing/2014/main" xmlns="" id="{CDDA82E2-4C04-40D2-A50D-5731D6D86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D175AB-0C5B-4082-ACC8-6370A38DAE70}"/>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940556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54281-E588-4FC6-A9E5-15697A62C2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83D03B2-EA8A-4FE7-8E90-E723DA27D4FC}"/>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4" name="Footer Placeholder 3">
            <a:extLst>
              <a:ext uri="{FF2B5EF4-FFF2-40B4-BE49-F238E27FC236}">
                <a16:creationId xmlns:a16="http://schemas.microsoft.com/office/drawing/2014/main" xmlns="" id="{17ECA72A-C64D-45FE-B215-AB058D020D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7A74230-97EA-4015-A689-10864AE9CB60}"/>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76147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42CA8A-A7AE-492D-9DE9-395B2E1AED8B}"/>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3" name="Footer Placeholder 2">
            <a:extLst>
              <a:ext uri="{FF2B5EF4-FFF2-40B4-BE49-F238E27FC236}">
                <a16:creationId xmlns:a16="http://schemas.microsoft.com/office/drawing/2014/main" xmlns="" id="{0B1B1541-E323-4871-99A2-8C1368BA79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C7F39E8-63C7-4444-86B7-282065F01D89}"/>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336064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64BE8-09ED-4970-AC39-0F34FA75C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129138D-6589-4562-A5DE-E3F7F1602A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61FC0C1-4600-483B-A366-2A7F8C81D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12DD10-7E9C-4F12-8E3C-8C05A47FD911}"/>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6" name="Footer Placeholder 5">
            <a:extLst>
              <a:ext uri="{FF2B5EF4-FFF2-40B4-BE49-F238E27FC236}">
                <a16:creationId xmlns:a16="http://schemas.microsoft.com/office/drawing/2014/main" xmlns="" id="{8279CF85-F94E-48AE-A38A-5ABFC7531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FB8EF1-097C-422A-91D3-67FC04FE5D77}"/>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235573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BEA32F-9E12-441D-A6F0-9A83A2604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94C6C69-5716-447F-B650-4B11246D32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AED9EC3-63A1-45F9-AE88-105AB2E52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7B24F5F-968B-41CF-8C21-3C5943D7CC42}"/>
              </a:ext>
            </a:extLst>
          </p:cNvPr>
          <p:cNvSpPr>
            <a:spLocks noGrp="1"/>
          </p:cNvSpPr>
          <p:nvPr>
            <p:ph type="dt" sz="half" idx="10"/>
          </p:nvPr>
        </p:nvSpPr>
        <p:spPr/>
        <p:txBody>
          <a:bodyPr/>
          <a:lstStyle/>
          <a:p>
            <a:fld id="{507AFAA3-8BEE-40C9-A547-D8D40A4593CE}" type="datetimeFigureOut">
              <a:rPr lang="en-US" smtClean="0"/>
              <a:t>2/28/2022</a:t>
            </a:fld>
            <a:endParaRPr lang="en-US"/>
          </a:p>
        </p:txBody>
      </p:sp>
      <p:sp>
        <p:nvSpPr>
          <p:cNvPr id="6" name="Footer Placeholder 5">
            <a:extLst>
              <a:ext uri="{FF2B5EF4-FFF2-40B4-BE49-F238E27FC236}">
                <a16:creationId xmlns:a16="http://schemas.microsoft.com/office/drawing/2014/main" xmlns="" id="{EADB3DD7-F44C-45DD-940F-767C7A729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B6C386-31BD-4EFA-912A-81F56BED63EB}"/>
              </a:ext>
            </a:extLst>
          </p:cNvPr>
          <p:cNvSpPr>
            <a:spLocks noGrp="1"/>
          </p:cNvSpPr>
          <p:nvPr>
            <p:ph type="sldNum" sz="quarter" idx="12"/>
          </p:nvPr>
        </p:nvSpPr>
        <p:spPr/>
        <p:txBody>
          <a:bodyPr/>
          <a:lstStyle/>
          <a:p>
            <a:fld id="{0F902127-6D27-4BFA-9B59-981D7A09F080}" type="slidenum">
              <a:rPr lang="en-US" smtClean="0"/>
              <a:t>‹#›</a:t>
            </a:fld>
            <a:endParaRPr lang="en-US"/>
          </a:p>
        </p:txBody>
      </p:sp>
    </p:spTree>
    <p:extLst>
      <p:ext uri="{BB962C8B-B14F-4D97-AF65-F5344CB8AC3E}">
        <p14:creationId xmlns:p14="http://schemas.microsoft.com/office/powerpoint/2010/main" val="84734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4BA093-698A-4C23-954B-65219C778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FA09DB1-A15F-4DB2-B2F0-BDAEB39E4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44D98C-F73C-4C08-B7B5-EB2EC9E05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AFAA3-8BEE-40C9-A547-D8D40A4593CE}" type="datetimeFigureOut">
              <a:rPr lang="en-US" smtClean="0"/>
              <a:t>2/28/2022</a:t>
            </a:fld>
            <a:endParaRPr lang="en-US"/>
          </a:p>
        </p:txBody>
      </p:sp>
      <p:sp>
        <p:nvSpPr>
          <p:cNvPr id="5" name="Footer Placeholder 4">
            <a:extLst>
              <a:ext uri="{FF2B5EF4-FFF2-40B4-BE49-F238E27FC236}">
                <a16:creationId xmlns:a16="http://schemas.microsoft.com/office/drawing/2014/main" xmlns="" id="{334418C0-733F-4D60-9489-856C38420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183902B-AA56-4993-B840-4CF1F7BA1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02127-6D27-4BFA-9B59-981D7A09F080}" type="slidenum">
              <a:rPr lang="en-US" smtClean="0"/>
              <a:t>‹#›</a:t>
            </a:fld>
            <a:endParaRPr lang="en-US"/>
          </a:p>
        </p:txBody>
      </p:sp>
    </p:spTree>
    <p:extLst>
      <p:ext uri="{BB962C8B-B14F-4D97-AF65-F5344CB8AC3E}">
        <p14:creationId xmlns:p14="http://schemas.microsoft.com/office/powerpoint/2010/main" val="1461209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xmlns="" id="{588FFA6B-C5A9-404A-A59C-9FB8ABAB80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191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416606-C62F-4DC8-98BF-60C7C3180EA5}"/>
              </a:ext>
            </a:extLst>
          </p:cNvPr>
          <p:cNvSpPr/>
          <p:nvPr/>
        </p:nvSpPr>
        <p:spPr>
          <a:xfrm>
            <a:off x="5596569" y="1462438"/>
            <a:ext cx="6595431" cy="4892446"/>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E28A7C2C-5BC4-4B9D-A7EF-BBAF54294596}"/>
              </a:ext>
            </a:extLst>
          </p:cNvPr>
          <p:cNvSpPr/>
          <p:nvPr/>
        </p:nvSpPr>
        <p:spPr>
          <a:xfrm>
            <a:off x="0" y="1015068"/>
            <a:ext cx="5579502" cy="53398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05700" y="1462438"/>
            <a:ext cx="6097836" cy="487056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FSK/DTMF compatible caller-id</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16 Digit single Line LCD display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30 incoming Memory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5 outgoing memory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Real time clock with year, date &amp; month display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6 step LCD contrast adjustable</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Redial (31 digits redial memory)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Display of incoming numbers, new call, total calls &amp; repeat calls</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Checking, Erasing and call back for incoming / outgoing calls/</a:t>
            </a:r>
            <a:r>
              <a:rPr lang="en-US" altLang="en-US" sz="1300" b="1" dirty="0" err="1">
                <a:solidFill>
                  <a:schemeClr val="bg1"/>
                </a:solidFill>
                <a:latin typeface="Poppins Light" panose="00000400000000000000" pitchFamily="50" charset="0"/>
                <a:cs typeface="Poppins Light" panose="00000400000000000000" pitchFamily="50" charset="0"/>
              </a:rPr>
              <a:t>predialing</a:t>
            </a:r>
            <a:endParaRPr lang="en-US" altLang="en-US" sz="1300" b="1" dirty="0">
              <a:solidFill>
                <a:schemeClr val="bg1"/>
              </a:solidFill>
              <a:latin typeface="Poppins Light" panose="00000400000000000000" pitchFamily="50" charset="0"/>
              <a:cs typeface="Poppins Light" panose="00000400000000000000" pitchFamily="50" charset="0"/>
            </a:endParaRP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Toggle Mute</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Flash 300ms (100ms, 300ms, 600ms, 1000ms programmable)</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Tone / Pulse selectable through software (* key)</a:t>
            </a:r>
          </a:p>
          <a:p>
            <a:pPr marL="285750" indent="-285750">
              <a:lnSpc>
                <a:spcPct val="150000"/>
              </a:lnSpc>
              <a:buFont typeface="Arial" panose="020B0604020202020204" pitchFamily="34" charset="0"/>
              <a:buChar char="•"/>
            </a:pPr>
            <a:r>
              <a:rPr lang="en-US" altLang="en-US" sz="1300" b="1" dirty="0">
                <a:solidFill>
                  <a:schemeClr val="bg1"/>
                </a:solidFill>
                <a:latin typeface="Poppins Light" panose="00000400000000000000" pitchFamily="50" charset="0"/>
                <a:cs typeface="Poppins Light" panose="00000400000000000000" pitchFamily="50" charset="0"/>
              </a:rPr>
              <a:t>Ringer volume control Switch</a:t>
            </a:r>
          </a:p>
          <a:p>
            <a:pPr marL="285750" indent="-285750">
              <a:lnSpc>
                <a:spcPct val="150000"/>
              </a:lnSpc>
              <a:buFont typeface="Arial" panose="020B0604020202020204" pitchFamily="34" charset="0"/>
              <a:buChar char="•"/>
            </a:pPr>
            <a:r>
              <a:rPr lang="en-US" sz="1300" b="1" dirty="0" err="1">
                <a:solidFill>
                  <a:schemeClr val="bg1"/>
                </a:solidFill>
                <a:latin typeface="Poppins Light" panose="00000400000000000000" pitchFamily="50" charset="0"/>
                <a:cs typeface="Poppins Light" panose="00000400000000000000" pitchFamily="50" charset="0"/>
              </a:rPr>
              <a:t>Colour</a:t>
            </a:r>
            <a:r>
              <a:rPr lang="en-US" sz="1300" b="1" dirty="0">
                <a:solidFill>
                  <a:schemeClr val="bg1"/>
                </a:solidFill>
                <a:latin typeface="Poppins Light" panose="00000400000000000000" pitchFamily="50" charset="0"/>
                <a:cs typeface="Poppins Light" panose="00000400000000000000" pitchFamily="50" charset="0"/>
              </a:rPr>
              <a:t> </a:t>
            </a:r>
            <a:r>
              <a:rPr lang="en-US" sz="13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smtClean="0">
                <a:solidFill>
                  <a:schemeClr val="bg1"/>
                </a:solidFill>
                <a:latin typeface="Poppins" panose="00000500000000000000" pitchFamily="2" charset="0"/>
                <a:cs typeface="Poppins" panose="00000500000000000000" pitchFamily="2" charset="0"/>
              </a:rPr>
              <a:t>TEC18351906</a:t>
            </a:r>
            <a:endParaRPr lang="en-US" sz="1200" dirty="0">
              <a:solidFill>
                <a:schemeClr val="bg1"/>
              </a:solidFill>
              <a:latin typeface="Poppins" panose="00000500000000000000" pitchFamily="2" charset="0"/>
              <a:cs typeface="Poppins" panose="00000500000000000000" pitchFamily="2" charset="0"/>
            </a:endParaRPr>
          </a:p>
        </p:txBody>
      </p:sp>
      <p:grpSp>
        <p:nvGrpSpPr>
          <p:cNvPr id="10" name="Group 9">
            <a:extLst>
              <a:ext uri="{FF2B5EF4-FFF2-40B4-BE49-F238E27FC236}">
                <a16:creationId xmlns:a16="http://schemas.microsoft.com/office/drawing/2014/main" xmlns="" id="{A2C8D17E-6F8D-40B9-A837-F2FB29B446E5}"/>
              </a:ext>
            </a:extLst>
          </p:cNvPr>
          <p:cNvGrpSpPr/>
          <p:nvPr/>
        </p:nvGrpSpPr>
        <p:grpSpPr>
          <a:xfrm>
            <a:off x="7512519" y="5742515"/>
            <a:ext cx="1043532" cy="190073"/>
            <a:chOff x="7695046" y="5333586"/>
            <a:chExt cx="1326375" cy="241591"/>
          </a:xfrm>
        </p:grpSpPr>
        <p:sp>
          <p:nvSpPr>
            <p:cNvPr id="11" name="Oval 10">
              <a:extLst>
                <a:ext uri="{FF2B5EF4-FFF2-40B4-BE49-F238E27FC236}">
                  <a16:creationId xmlns:a16="http://schemas.microsoft.com/office/drawing/2014/main" xmlns="" id="{8637A0DE-6AE3-4D46-8A43-43744D0C5E71}"/>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2F3EAFE1-765C-484C-B064-EB98E92C6B41}"/>
                </a:ext>
              </a:extLst>
            </p:cNvPr>
            <p:cNvSpPr/>
            <p:nvPr/>
          </p:nvSpPr>
          <p:spPr>
            <a:xfrm>
              <a:off x="8779830" y="5333586"/>
              <a:ext cx="241591" cy="241591"/>
            </a:xfrm>
            <a:prstGeom prst="ellipse">
              <a:avLst/>
            </a:prstGeom>
            <a:solidFill>
              <a:srgbClr val="CE1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xmlns="" id="{E8BB5F4D-C619-4692-A784-40C1FC3FAE14}"/>
              </a:ext>
            </a:extLst>
          </p:cNvPr>
          <p:cNvPicPr>
            <a:picLocks noChangeAspect="1"/>
          </p:cNvPicPr>
          <p:nvPr/>
        </p:nvPicPr>
        <p:blipFill rotWithShape="1">
          <a:blip r:embed="rId2">
            <a:extLst>
              <a:ext uri="{28A0092B-C50C-407E-A947-70E740481C1C}">
                <a14:useLocalDpi xmlns:a14="http://schemas.microsoft.com/office/drawing/2010/main" val="0"/>
              </a:ext>
            </a:extLst>
          </a:blip>
          <a:srcRect b="6501"/>
          <a:stretch/>
        </p:blipFill>
        <p:spPr>
          <a:xfrm>
            <a:off x="-26198" y="1145059"/>
            <a:ext cx="5719763" cy="5209825"/>
          </a:xfrm>
          <a:prstGeom prst="rect">
            <a:avLst/>
          </a:prstGeom>
        </p:spPr>
      </p:pic>
      <p:sp>
        <p:nvSpPr>
          <p:cNvPr id="12" name="Rectangle 11">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8" name="Rectangle 17"/>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491806" y="538603"/>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51</a:t>
            </a:r>
          </a:p>
        </p:txBody>
      </p:sp>
      <p:sp>
        <p:nvSpPr>
          <p:cNvPr id="24" name="Oval 23">
            <a:extLst>
              <a:ext uri="{FF2B5EF4-FFF2-40B4-BE49-F238E27FC236}">
                <a16:creationId xmlns:a16="http://schemas.microsoft.com/office/drawing/2014/main" xmlns="" id="{3EFD274A-435E-41FD-9EEE-90CF28C1433F}"/>
              </a:ext>
            </a:extLst>
          </p:cNvPr>
          <p:cNvSpPr/>
          <p:nvPr/>
        </p:nvSpPr>
        <p:spPr>
          <a:xfrm>
            <a:off x="7794087" y="5734277"/>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
        <p:nvSpPr>
          <p:cNvPr id="25" name="Oval 24">
            <a:extLst>
              <a:ext uri="{FF2B5EF4-FFF2-40B4-BE49-F238E27FC236}">
                <a16:creationId xmlns:a16="http://schemas.microsoft.com/office/drawing/2014/main" xmlns="" id="{3DDF914B-BD59-4FDD-A4CD-047D089F870C}"/>
              </a:ext>
            </a:extLst>
          </p:cNvPr>
          <p:cNvSpPr/>
          <p:nvPr/>
        </p:nvSpPr>
        <p:spPr>
          <a:xfrm>
            <a:off x="8081747" y="5742515"/>
            <a:ext cx="190073" cy="190073"/>
          </a:xfrm>
          <a:prstGeom prst="ellipse">
            <a:avLst/>
          </a:prstGeom>
          <a:solidFill>
            <a:srgbClr val="2D3B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187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1753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259010"/>
            <a:ext cx="6595431" cy="3931401"/>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2259010"/>
            <a:ext cx="6097836" cy="397031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control</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Pulse Switchable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Mute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Pause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LED for Ring indication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Intercom facility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Call Transfer</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Holding the lines/ Music on </a:t>
            </a:r>
            <a:r>
              <a:rPr lang="en-US" altLang="en-US" sz="1400" b="1" dirty="0" smtClean="0">
                <a:solidFill>
                  <a:schemeClr val="bg1"/>
                </a:solidFill>
                <a:latin typeface="Poppins Light" panose="00000400000000000000" pitchFamily="50" charset="0"/>
                <a:cs typeface="Poppins Light" panose="00000400000000000000" pitchFamily="50" charset="0"/>
              </a:rPr>
              <a:t>HOLD</a:t>
            </a:r>
          </a:p>
          <a:p>
            <a:pPr marL="285750" indent="-285750">
              <a:lnSpc>
                <a:spcPct val="150000"/>
              </a:lnSpc>
              <a:buFont typeface="Arial" panose="020B0604020202020204" pitchFamily="34" charset="0"/>
              <a:buChar char="•"/>
            </a:pPr>
            <a:r>
              <a:rPr lang="en-US" altLang="en-US" sz="1400" b="1" dirty="0" err="1" smtClean="0">
                <a:solidFill>
                  <a:schemeClr val="bg1"/>
                </a:solidFill>
                <a:latin typeface="Poppins Light" panose="00000400000000000000" pitchFamily="50" charset="0"/>
                <a:cs typeface="Poppins Light" panose="00000400000000000000" pitchFamily="50" charset="0"/>
              </a:rPr>
              <a:t>Colour</a:t>
            </a:r>
            <a:r>
              <a:rPr lang="en-US" altLang="en-US" sz="1400" b="1" dirty="0" smtClean="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79500" y="1204430"/>
            <a:ext cx="5703691" cy="1015663"/>
          </a:xfrm>
          <a:prstGeom prst="rect">
            <a:avLst/>
          </a:prstGeom>
          <a:noFill/>
        </p:spPr>
        <p:txBody>
          <a:bodyPr wrap="square" rtlCol="0">
            <a:spAutoFit/>
          </a:bodyPr>
          <a:lstStyle/>
          <a:p>
            <a:r>
              <a:rPr lang="en-US" sz="2800" b="1" spc="600" dirty="0" smtClean="0">
                <a:latin typeface="Poppins regular"/>
                <a:cs typeface="Poppins Black" panose="00000A00000000000000" pitchFamily="50" charset="0"/>
              </a:rPr>
              <a:t>MODEL</a:t>
            </a:r>
            <a:r>
              <a:rPr lang="en-US" sz="6000" b="1" spc="600" dirty="0" smtClean="0">
                <a:solidFill>
                  <a:srgbClr val="ED2362"/>
                </a:solidFill>
                <a:latin typeface="Poppins Black" panose="00000A00000000000000" pitchFamily="50" charset="0"/>
                <a:cs typeface="Poppins Black" panose="00000A00000000000000" pitchFamily="50" charset="0"/>
              </a:rPr>
              <a:t>B</a:t>
            </a:r>
            <a:r>
              <a:rPr lang="en-US" sz="6000" b="1" spc="600" dirty="0" smtClean="0">
                <a:latin typeface="Poppins Medium" panose="00000600000000000000" pitchFamily="50" charset="0"/>
                <a:cs typeface="Poppins Medium" panose="00000600000000000000" pitchFamily="50" charset="0"/>
              </a:rPr>
              <a:t>77</a:t>
            </a:r>
            <a:endParaRPr lang="en-US" sz="6000" b="1" spc="600" dirty="0">
              <a:latin typeface="Poppins Medium" panose="00000600000000000000" pitchFamily="50" charset="0"/>
              <a:cs typeface="Poppins Medium" panose="00000600000000000000" pitchFamily="50" charset="0"/>
            </a:endParaRPr>
          </a:p>
        </p:txBody>
      </p:sp>
    </p:spTree>
    <p:extLst>
      <p:ext uri="{BB962C8B-B14F-4D97-AF65-F5344CB8AC3E}">
        <p14:creationId xmlns:p14="http://schemas.microsoft.com/office/powerpoint/2010/main" val="86546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416606-C62F-4DC8-98BF-60C7C3180EA5}"/>
              </a:ext>
            </a:extLst>
          </p:cNvPr>
          <p:cNvSpPr/>
          <p:nvPr/>
        </p:nvSpPr>
        <p:spPr>
          <a:xfrm>
            <a:off x="5596569" y="2497164"/>
            <a:ext cx="6595431" cy="2726724"/>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E28A7C2C-5BC4-4B9D-A7EF-BBAF54294596}"/>
              </a:ext>
            </a:extLst>
          </p:cNvPr>
          <p:cNvSpPr/>
          <p:nvPr/>
        </p:nvSpPr>
        <p:spPr>
          <a:xfrm>
            <a:off x="0" y="1015068"/>
            <a:ext cx="5579502" cy="4208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8" name="Rectangle 17"/>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79500" y="1481501"/>
            <a:ext cx="5703691" cy="1015663"/>
          </a:xfrm>
          <a:prstGeom prst="rect">
            <a:avLst/>
          </a:prstGeom>
          <a:noFill/>
        </p:spPr>
        <p:txBody>
          <a:bodyPr wrap="square" rtlCol="0">
            <a:spAutoFit/>
          </a:bodyPr>
          <a:lstStyle/>
          <a:p>
            <a:r>
              <a:rPr lang="en-US" sz="2800" b="1" spc="600" dirty="0" smtClean="0">
                <a:latin typeface="Poppins regular"/>
                <a:cs typeface="Poppins Black" panose="00000A00000000000000" pitchFamily="50" charset="0"/>
              </a:rPr>
              <a:t>MODEL</a:t>
            </a:r>
            <a:r>
              <a:rPr lang="en-US" sz="6000" b="1" spc="600" dirty="0" smtClean="0">
                <a:solidFill>
                  <a:srgbClr val="ED2362"/>
                </a:solidFill>
                <a:latin typeface="Poppins Black" panose="00000A00000000000000" pitchFamily="50" charset="0"/>
                <a:cs typeface="Poppins Black" panose="00000A00000000000000" pitchFamily="50" charset="0"/>
              </a:rPr>
              <a:t>B</a:t>
            </a:r>
            <a:r>
              <a:rPr lang="en-US" sz="6000" b="1" spc="600" dirty="0" smtClean="0">
                <a:latin typeface="Poppins Medium" panose="00000600000000000000" pitchFamily="50" charset="0"/>
                <a:cs typeface="Poppins Medium" panose="00000600000000000000" pitchFamily="50" charset="0"/>
              </a:rPr>
              <a:t>80</a:t>
            </a:r>
            <a:endParaRPr lang="en-US" sz="6000" b="1" spc="600" dirty="0">
              <a:latin typeface="Poppins Medium" panose="00000600000000000000" pitchFamily="50" charset="0"/>
              <a:cs typeface="Poppins Medium" panose="00000600000000000000" pitchFamily="50"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34" y="1476897"/>
            <a:ext cx="4868327" cy="3437409"/>
          </a:xfrm>
          <a:prstGeom prst="rect">
            <a:avLst/>
          </a:prstGeom>
        </p:spPr>
      </p:pic>
      <p:sp>
        <p:nvSpPr>
          <p:cNvPr id="11" name="TextBox 10">
            <a:extLst>
              <a:ext uri="{FF2B5EF4-FFF2-40B4-BE49-F238E27FC236}">
                <a16:creationId xmlns:a16="http://schemas.microsoft.com/office/drawing/2014/main" xmlns="" id="{6F29A453-A757-4BEB-85DF-B17132387FD4}"/>
              </a:ext>
            </a:extLst>
          </p:cNvPr>
          <p:cNvSpPr txBox="1"/>
          <p:nvPr/>
        </p:nvSpPr>
        <p:spPr>
          <a:xfrm>
            <a:off x="5786556" y="2846156"/>
            <a:ext cx="6097836" cy="20313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3 levels of Ringer volume switchable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 Pulse Switchable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Pause Desk/Wall </a:t>
            </a:r>
            <a:r>
              <a:rPr lang="en-US" altLang="en-US" sz="1400" b="1" dirty="0" smtClean="0">
                <a:solidFill>
                  <a:schemeClr val="bg1"/>
                </a:solidFill>
                <a:latin typeface="Poppins Light" panose="00000400000000000000" pitchFamily="50" charset="0"/>
                <a:cs typeface="Poppins Light" panose="00000400000000000000" pitchFamily="50" charset="0"/>
              </a:rPr>
              <a:t>Mountable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146191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2C416606-C62F-4DC8-98BF-60C7C3180EA5}"/>
              </a:ext>
            </a:extLst>
          </p:cNvPr>
          <p:cNvSpPr/>
          <p:nvPr/>
        </p:nvSpPr>
        <p:spPr>
          <a:xfrm>
            <a:off x="5596569" y="1248812"/>
            <a:ext cx="6595431" cy="5177156"/>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28A7C2C-5BC4-4B9D-A7EF-BBAF54294596}"/>
              </a:ext>
            </a:extLst>
          </p:cNvPr>
          <p:cNvSpPr/>
          <p:nvPr/>
        </p:nvSpPr>
        <p:spPr>
          <a:xfrm>
            <a:off x="0" y="1015068"/>
            <a:ext cx="5579502" cy="541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79500" y="1181360"/>
            <a:ext cx="6595431" cy="567847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FSK/DTMF compatible Caller-ID</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80 incoming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24 outgoing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Real time clock with year, date &amp; month display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12 digit Green / Orange Backlit LCD</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Display of incoming numbers, new call, total calls &amp; repeat calls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Basic calculator</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Programmable Flash</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Ringer volume control Switch</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Anti line tapping</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Music on Hold</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Redial (31 digit Redial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Two-Way Speakerphone with programmable receive volume setting</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DO NOT DISTURB for max 12 hours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Desk / wall mountable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LED for in use indication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Pause</a:t>
            </a:r>
          </a:p>
          <a:p>
            <a:pPr marL="285750" indent="-285750">
              <a:lnSpc>
                <a:spcPct val="150000"/>
              </a:lnSpc>
              <a:buFont typeface="Arial" panose="020B0604020202020204" pitchFamily="34" charset="0"/>
              <a:buChar char="•"/>
            </a:pPr>
            <a:r>
              <a:rPr lang="en-US" altLang="en-US" sz="1200" b="1" dirty="0" err="1">
                <a:solidFill>
                  <a:schemeClr val="bg1"/>
                </a:solidFill>
                <a:latin typeface="Poppins Light" panose="00000400000000000000" pitchFamily="50" charset="0"/>
                <a:cs typeface="Poppins Light" panose="00000400000000000000" pitchFamily="50" charset="0"/>
              </a:rPr>
              <a:t>Colour</a:t>
            </a:r>
            <a:r>
              <a:rPr lang="en-US" altLang="en-US" sz="1200" b="1" dirty="0">
                <a:solidFill>
                  <a:schemeClr val="bg1"/>
                </a:solidFill>
                <a:latin typeface="Poppins Light" panose="00000400000000000000" pitchFamily="50" charset="0"/>
                <a:cs typeface="Poppins Light" panose="00000400000000000000" pitchFamily="50" charset="0"/>
              </a:rPr>
              <a:t> </a:t>
            </a:r>
            <a:r>
              <a:rPr lang="en-US" altLang="en-US" sz="12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a:solidFill>
                  <a:schemeClr val="bg1"/>
                </a:solidFill>
                <a:latin typeface="Poppins" panose="00000500000000000000" pitchFamily="2" charset="0"/>
                <a:cs typeface="Poppins" panose="00000500000000000000" pitchFamily="2" charset="0"/>
              </a:rPr>
              <a:t>TEC18351906</a:t>
            </a:r>
            <a:r>
              <a:rPr lang="en-US" altLang="en-US" sz="1200" b="1" dirty="0">
                <a:solidFill>
                  <a:schemeClr val="bg1"/>
                </a:solidFill>
                <a:latin typeface="Poppins" panose="00000500000000000000" pitchFamily="2" charset="0"/>
                <a:cs typeface="Poppins" panose="00000500000000000000" pitchFamily="2" charset="0"/>
              </a:rPr>
              <a:t> </a:t>
            </a:r>
            <a:endParaRPr lang="en-US" sz="1200" dirty="0">
              <a:solidFill>
                <a:schemeClr val="bg1"/>
              </a:solidFill>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endParaRPr lang="en-US" altLang="en-US" sz="1200" b="1" dirty="0">
              <a:solidFill>
                <a:schemeClr val="bg1"/>
              </a:solidFill>
              <a:latin typeface="Poppins Light" panose="00000400000000000000" pitchFamily="50" charset="0"/>
              <a:cs typeface="Poppins Light" panose="00000400000000000000" pitchFamily="50" charset="0"/>
            </a:endParaRPr>
          </a:p>
        </p:txBody>
      </p:sp>
      <p:sp>
        <p:nvSpPr>
          <p:cNvPr id="11" name="Oval 10">
            <a:extLst>
              <a:ext uri="{FF2B5EF4-FFF2-40B4-BE49-F238E27FC236}">
                <a16:creationId xmlns:a16="http://schemas.microsoft.com/office/drawing/2014/main" xmlns="" id="{8637A0DE-6AE3-4D46-8A43-43744D0C5E71}"/>
              </a:ext>
            </a:extLst>
          </p:cNvPr>
          <p:cNvSpPr/>
          <p:nvPr/>
        </p:nvSpPr>
        <p:spPr>
          <a:xfrm>
            <a:off x="7484301" y="5969967"/>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B6F484A-E83A-4E08-810D-554182F1E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113" y="1202653"/>
            <a:ext cx="5889971" cy="4458255"/>
          </a:xfrm>
          <a:prstGeom prst="rect">
            <a:avLst/>
          </a:prstGeom>
        </p:spPr>
      </p:pic>
      <p:sp>
        <p:nvSpPr>
          <p:cNvPr id="12" name="Rectangle 11">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6" name="Rectangle 15"/>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7" name="Rectangle 16">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1" name="TextBox 20">
            <a:extLst>
              <a:ext uri="{FF2B5EF4-FFF2-40B4-BE49-F238E27FC236}">
                <a16:creationId xmlns:a16="http://schemas.microsoft.com/office/drawing/2014/main" xmlns="" id="{B23D8E7F-64A0-4F17-A97A-F081099AC74B}"/>
              </a:ext>
            </a:extLst>
          </p:cNvPr>
          <p:cNvSpPr txBox="1"/>
          <p:nvPr/>
        </p:nvSpPr>
        <p:spPr>
          <a:xfrm>
            <a:off x="5579500" y="403182"/>
            <a:ext cx="5727430"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53N</a:t>
            </a:r>
          </a:p>
        </p:txBody>
      </p:sp>
      <p:sp>
        <p:nvSpPr>
          <p:cNvPr id="22" name="Oval 21">
            <a:extLst>
              <a:ext uri="{FF2B5EF4-FFF2-40B4-BE49-F238E27FC236}">
                <a16:creationId xmlns:a16="http://schemas.microsoft.com/office/drawing/2014/main" xmlns="" id="{3EFD274A-435E-41FD-9EEE-90CF28C1433F}"/>
              </a:ext>
            </a:extLst>
          </p:cNvPr>
          <p:cNvSpPr/>
          <p:nvPr/>
        </p:nvSpPr>
        <p:spPr>
          <a:xfrm>
            <a:off x="7732268" y="5975297"/>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Tree>
    <p:extLst>
      <p:ext uri="{BB962C8B-B14F-4D97-AF65-F5344CB8AC3E}">
        <p14:creationId xmlns:p14="http://schemas.microsoft.com/office/powerpoint/2010/main" val="2804359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C416606-C62F-4DC8-98BF-60C7C3180EA5}"/>
              </a:ext>
            </a:extLst>
          </p:cNvPr>
          <p:cNvSpPr/>
          <p:nvPr/>
        </p:nvSpPr>
        <p:spPr>
          <a:xfrm>
            <a:off x="5596569" y="1173902"/>
            <a:ext cx="6595431" cy="499623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28A7C2C-5BC4-4B9D-A7EF-BBAF54294596}"/>
              </a:ext>
            </a:extLst>
          </p:cNvPr>
          <p:cNvSpPr/>
          <p:nvPr/>
        </p:nvSpPr>
        <p:spPr>
          <a:xfrm>
            <a:off x="0" y="1015068"/>
            <a:ext cx="5579502" cy="51550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3172858"/>
            <a:ext cx="6595431" cy="1876004"/>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49925" y="1122638"/>
            <a:ext cx="6097836" cy="507831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DTMF/ FSK compatible Caller ID</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Ringer volume control Switch</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Toggle Mute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Two way speaker Phone with adjustable Volume.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LED for In use indication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Redial (31 digit Redial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30 incoming calls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5 outgoing calls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6 step LCD contrast adjustable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16 digit LCD display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Display of incoming numbers, new call, total calls &amp; repeat calls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Checking, Erasing and call back for incoming / outgoing calls/pre-dialing</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Flash 300ms (100ms, 300ms, 600ms, 1000ms programmable)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Tone / Pulse selectable through software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Pause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VIP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Conversation time </a:t>
            </a:r>
            <a:r>
              <a:rPr lang="en-US" altLang="en-US" sz="1200" b="1" dirty="0" smtClean="0">
                <a:solidFill>
                  <a:schemeClr val="bg1"/>
                </a:solidFill>
                <a:latin typeface="Poppins Light" panose="00000400000000000000" pitchFamily="2" charset="0"/>
                <a:cs typeface="Poppins Light" panose="00000400000000000000" pitchFamily="2" charset="0"/>
              </a:rPr>
              <a:t>display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smtClean="0">
                <a:solidFill>
                  <a:schemeClr val="bg1"/>
                </a:solidFill>
                <a:latin typeface="Poppins" panose="00000500000000000000" pitchFamily="2" charset="0"/>
                <a:cs typeface="Poppins" panose="00000500000000000000" pitchFamily="2" charset="0"/>
              </a:rPr>
              <a:t>TEC18351906</a:t>
            </a:r>
            <a:endParaRPr lang="en-US" sz="1200" dirty="0">
              <a:solidFill>
                <a:schemeClr val="bg1"/>
              </a:solidFill>
              <a:latin typeface="Poppins" panose="00000500000000000000" pitchFamily="2" charset="0"/>
              <a:cs typeface="Poppins" panose="00000500000000000000" pitchFamily="2" charset="0"/>
            </a:endParaRPr>
          </a:p>
        </p:txBody>
      </p:sp>
      <p:pic>
        <p:nvPicPr>
          <p:cNvPr id="16" name="Picture 15">
            <a:extLst>
              <a:ext uri="{FF2B5EF4-FFF2-40B4-BE49-F238E27FC236}">
                <a16:creationId xmlns:a16="http://schemas.microsoft.com/office/drawing/2014/main" xmlns="" id="{FFF0A822-1D94-40E9-97B6-FBE3B26AD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400" y="1606378"/>
            <a:ext cx="4948810" cy="3793989"/>
          </a:xfrm>
          <a:prstGeom prst="rect">
            <a:avLst/>
          </a:prstGeom>
        </p:spPr>
      </p:pic>
      <p:sp>
        <p:nvSpPr>
          <p:cNvPr id="8" name="Rectangle 7">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0" name="Rectangle 9"/>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1" name="Rectangle 10">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4" name="TextBox 13">
            <a:extLst>
              <a:ext uri="{FF2B5EF4-FFF2-40B4-BE49-F238E27FC236}">
                <a16:creationId xmlns:a16="http://schemas.microsoft.com/office/drawing/2014/main" xmlns="" id="{B23D8E7F-64A0-4F17-A97A-F081099AC74B}"/>
              </a:ext>
            </a:extLst>
          </p:cNvPr>
          <p:cNvSpPr txBox="1"/>
          <p:nvPr/>
        </p:nvSpPr>
        <p:spPr>
          <a:xfrm>
            <a:off x="5649925" y="381700"/>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56</a:t>
            </a:r>
          </a:p>
        </p:txBody>
      </p:sp>
    </p:spTree>
    <p:extLst>
      <p:ext uri="{BB962C8B-B14F-4D97-AF65-F5344CB8AC3E}">
        <p14:creationId xmlns:p14="http://schemas.microsoft.com/office/powerpoint/2010/main" val="1535963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E28A7C2C-5BC4-4B9D-A7EF-BBAF54294596}"/>
              </a:ext>
            </a:extLst>
          </p:cNvPr>
          <p:cNvSpPr/>
          <p:nvPr/>
        </p:nvSpPr>
        <p:spPr>
          <a:xfrm>
            <a:off x="0" y="1015068"/>
            <a:ext cx="5579502" cy="54845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262664"/>
            <a:ext cx="6595431" cy="5236990"/>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93565" y="1245486"/>
            <a:ext cx="6097836" cy="535531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DTMF/FSK CLI Compatible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16-digit LCD display with Blue backlight</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37 Incoming calls memory (Dynamic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37 VIP calls memory (Dynamic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15 Outgoing call memory (Dynamic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10-One touch memories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Programmable flash time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Tone /Pulse dialing mode compatible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Music on Hold, 16 Ring melodies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4 – Level ringing volume control</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2 - Way Speaker function with adjustable volume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Do Not Disturb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DTMF/FSK compatible with auto –detection.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3 – Alarm clock setting)</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5-levels of, LCD contrast adjustable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Anti-steal dialing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2" charset="0"/>
                <a:cs typeface="Poppins Light" panose="00000400000000000000" pitchFamily="2" charset="0"/>
              </a:rPr>
              <a:t>Mechanical key Lock function</a:t>
            </a:r>
          </a:p>
          <a:p>
            <a:pPr marL="285750" indent="-285750">
              <a:lnSpc>
                <a:spcPct val="150000"/>
              </a:lnSpc>
              <a:buFont typeface="Arial" panose="020B0604020202020204" pitchFamily="34" charset="0"/>
              <a:buChar char="•"/>
            </a:pPr>
            <a:r>
              <a:rPr lang="en-US" altLang="en-US" sz="1200" b="1" dirty="0" err="1">
                <a:solidFill>
                  <a:schemeClr val="bg1"/>
                </a:solidFill>
                <a:latin typeface="Poppins Light" panose="00000400000000000000" pitchFamily="2" charset="0"/>
                <a:cs typeface="Poppins Light" panose="00000400000000000000" pitchFamily="2" charset="0"/>
              </a:rPr>
              <a:t>Colour</a:t>
            </a:r>
            <a:r>
              <a:rPr lang="en-US" altLang="en-US" sz="1200" b="1" dirty="0">
                <a:solidFill>
                  <a:schemeClr val="bg1"/>
                </a:solidFill>
                <a:latin typeface="Poppins Light" panose="00000400000000000000" pitchFamily="2" charset="0"/>
                <a:cs typeface="Poppins Light" panose="00000400000000000000" pitchFamily="2" charset="0"/>
              </a:rPr>
              <a:t> </a:t>
            </a:r>
            <a:r>
              <a:rPr lang="en-US" altLang="en-US" sz="1200" b="1" dirty="0" smtClean="0">
                <a:solidFill>
                  <a:schemeClr val="bg1"/>
                </a:solidFill>
                <a:latin typeface="Poppins Light" panose="00000400000000000000" pitchFamily="2" charset="0"/>
                <a:cs typeface="Poppins Light" panose="00000400000000000000" pitchFamily="2" charset="0"/>
              </a:rPr>
              <a:t>available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smtClean="0">
                <a:solidFill>
                  <a:schemeClr val="bg1"/>
                </a:solidFill>
                <a:latin typeface="Poppins" panose="00000500000000000000" pitchFamily="2" charset="0"/>
                <a:cs typeface="Poppins" panose="00000500000000000000" pitchFamily="2" charset="0"/>
              </a:rPr>
              <a:t>TEC18351906</a:t>
            </a:r>
            <a:endParaRPr lang="en-US" sz="1200" dirty="0">
              <a:solidFill>
                <a:schemeClr val="bg1"/>
              </a:solidFill>
              <a:latin typeface="Poppins" panose="00000500000000000000" pitchFamily="2" charset="0"/>
              <a:cs typeface="Poppins" panose="00000500000000000000" pitchFamily="2" charset="0"/>
            </a:endParaRPr>
          </a:p>
        </p:txBody>
      </p:sp>
      <p:grpSp>
        <p:nvGrpSpPr>
          <p:cNvPr id="12" name="Group 11">
            <a:extLst>
              <a:ext uri="{FF2B5EF4-FFF2-40B4-BE49-F238E27FC236}">
                <a16:creationId xmlns:a16="http://schemas.microsoft.com/office/drawing/2014/main" xmlns="" id="{670D7646-0589-4836-94C8-7F8AD8264332}"/>
              </a:ext>
            </a:extLst>
          </p:cNvPr>
          <p:cNvGrpSpPr/>
          <p:nvPr/>
        </p:nvGrpSpPr>
        <p:grpSpPr>
          <a:xfrm>
            <a:off x="7472744" y="6002362"/>
            <a:ext cx="471581" cy="190073"/>
            <a:chOff x="7695046" y="5333586"/>
            <a:chExt cx="599400" cy="241591"/>
          </a:xfrm>
        </p:grpSpPr>
        <p:sp>
          <p:nvSpPr>
            <p:cNvPr id="13" name="Oval 12">
              <a:extLst>
                <a:ext uri="{FF2B5EF4-FFF2-40B4-BE49-F238E27FC236}">
                  <a16:creationId xmlns:a16="http://schemas.microsoft.com/office/drawing/2014/main" xmlns="" id="{D7E17D4C-2151-496A-B8A9-CFA1F0AAFBE2}"/>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B4BBCA1F-5A6E-40D2-87D7-53368DC6242E}"/>
                </a:ext>
              </a:extLst>
            </p:cNvPr>
            <p:cNvSpPr/>
            <p:nvPr/>
          </p:nvSpPr>
          <p:spPr>
            <a:xfrm>
              <a:off x="8052855" y="5333586"/>
              <a:ext cx="241591" cy="241591"/>
            </a:xfrm>
            <a:prstGeom prst="ellipse">
              <a:avLst/>
            </a:prstGeom>
            <a:solidFill>
              <a:srgbClr val="DDD5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xmlns="" id="{F7A4353C-4907-42DD-B92E-EACA3F6FE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7" y="1680519"/>
            <a:ext cx="5395644" cy="4056747"/>
          </a:xfrm>
          <a:prstGeom prst="rect">
            <a:avLst/>
          </a:prstGeom>
        </p:spPr>
      </p:pic>
      <p:sp>
        <p:nvSpPr>
          <p:cNvPr id="10" name="Rectangle 9">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4" name="Rectangle 13"/>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5" name="Rectangle 14">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0" name="TextBox 19">
            <a:extLst>
              <a:ext uri="{FF2B5EF4-FFF2-40B4-BE49-F238E27FC236}">
                <a16:creationId xmlns:a16="http://schemas.microsoft.com/office/drawing/2014/main" xmlns="" id="{B23D8E7F-64A0-4F17-A97A-F081099AC74B}"/>
              </a:ext>
            </a:extLst>
          </p:cNvPr>
          <p:cNvSpPr txBox="1"/>
          <p:nvPr/>
        </p:nvSpPr>
        <p:spPr>
          <a:xfrm>
            <a:off x="5719915" y="470251"/>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59</a:t>
            </a:r>
          </a:p>
        </p:txBody>
      </p:sp>
    </p:spTree>
    <p:extLst>
      <p:ext uri="{BB962C8B-B14F-4D97-AF65-F5344CB8AC3E}">
        <p14:creationId xmlns:p14="http://schemas.microsoft.com/office/powerpoint/2010/main" val="323459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4809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558985"/>
            <a:ext cx="6595431" cy="326516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2533762"/>
            <a:ext cx="6097836" cy="364715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FSK/DTMF compatible caller-id</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Two Way Speaker phone with volume Control</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LCD with Blue Backlight</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 Digit two lines LCD Display for Names and Numbers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99 Incoming calls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Phone book ‐50 Numbers with Name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8 One Touch &amp; 10 Two Touch Memories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Language </a:t>
            </a:r>
            <a:r>
              <a:rPr lang="en-US" altLang="en-US" sz="1400" b="1" dirty="0" smtClean="0">
                <a:solidFill>
                  <a:schemeClr val="bg1"/>
                </a:solidFill>
                <a:latin typeface="Poppins Light" panose="00000400000000000000" pitchFamily="50" charset="0"/>
                <a:cs typeface="Poppins Light" panose="00000400000000000000" pitchFamily="50" charset="0"/>
              </a:rPr>
              <a:t>Selection</a:t>
            </a:r>
          </a:p>
          <a:p>
            <a:pPr marL="285750" indent="-285750">
              <a:lnSpc>
                <a:spcPct val="150000"/>
              </a:lnSpc>
              <a:buFont typeface="Arial" panose="020B0604020202020204" pitchFamily="34" charset="0"/>
              <a:buChar char="•"/>
            </a:pPr>
            <a:r>
              <a:rPr lang="en-US" altLang="en-US" sz="1400" b="1" dirty="0" err="1" smtClean="0">
                <a:solidFill>
                  <a:schemeClr val="bg1"/>
                </a:solidFill>
                <a:latin typeface="Poppins Light" panose="00000400000000000000" pitchFamily="50" charset="0"/>
                <a:cs typeface="Poppins Light" panose="00000400000000000000" pitchFamily="50" charset="0"/>
              </a:rPr>
              <a:t>Colour</a:t>
            </a:r>
            <a:r>
              <a:rPr lang="en-US" altLang="en-US" sz="1400" b="1" dirty="0" smtClean="0">
                <a:solidFill>
                  <a:schemeClr val="bg1"/>
                </a:solidFill>
                <a:latin typeface="Poppins Light" panose="00000400000000000000" pitchFamily="50" charset="0"/>
                <a:cs typeface="Poppins Light" panose="00000400000000000000" pitchFamily="50" charset="0"/>
              </a:rPr>
              <a:t> 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US" altLang="en-US" sz="1400" b="1" dirty="0">
              <a:solidFill>
                <a:schemeClr val="bg1"/>
              </a:solidFill>
              <a:latin typeface="Poppins Light" panose="00000400000000000000" pitchFamily="50" charset="0"/>
              <a:cs typeface="Poppins Light" panose="00000400000000000000" pitchFamily="50" charset="0"/>
            </a:endParaRPr>
          </a:p>
        </p:txBody>
      </p:sp>
      <p:pic>
        <p:nvPicPr>
          <p:cNvPr id="17" name="Picture 16">
            <a:extLst>
              <a:ext uri="{FF2B5EF4-FFF2-40B4-BE49-F238E27FC236}">
                <a16:creationId xmlns:a16="http://schemas.microsoft.com/office/drawing/2014/main" xmlns="" id="{213EED27-FC25-43DD-8164-AC391B68B2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07" y="2135264"/>
            <a:ext cx="4045063" cy="3444133"/>
          </a:xfrm>
          <a:prstGeom prst="rect">
            <a:avLst/>
          </a:prstGeom>
        </p:spPr>
      </p:pic>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155911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60</a:t>
            </a:r>
          </a:p>
        </p:txBody>
      </p:sp>
      <p:grpSp>
        <p:nvGrpSpPr>
          <p:cNvPr id="15" name="Group 14">
            <a:extLst>
              <a:ext uri="{FF2B5EF4-FFF2-40B4-BE49-F238E27FC236}">
                <a16:creationId xmlns:a16="http://schemas.microsoft.com/office/drawing/2014/main" xmlns="" id="{670D7646-0589-4836-94C8-7F8AD8264332}"/>
              </a:ext>
            </a:extLst>
          </p:cNvPr>
          <p:cNvGrpSpPr/>
          <p:nvPr/>
        </p:nvGrpSpPr>
        <p:grpSpPr>
          <a:xfrm>
            <a:off x="7876399" y="5236520"/>
            <a:ext cx="471581" cy="190073"/>
            <a:chOff x="7695046" y="5333586"/>
            <a:chExt cx="599400" cy="241591"/>
          </a:xfrm>
        </p:grpSpPr>
        <p:sp>
          <p:nvSpPr>
            <p:cNvPr id="24" name="Oval 23">
              <a:extLst>
                <a:ext uri="{FF2B5EF4-FFF2-40B4-BE49-F238E27FC236}">
                  <a16:creationId xmlns:a16="http://schemas.microsoft.com/office/drawing/2014/main" xmlns="" id="{D7E17D4C-2151-496A-B8A9-CFA1F0AAFBE2}"/>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B4BBCA1F-5A6E-40D2-87D7-53368DC6242E}"/>
                </a:ext>
              </a:extLst>
            </p:cNvPr>
            <p:cNvSpPr/>
            <p:nvPr/>
          </p:nvSpPr>
          <p:spPr>
            <a:xfrm>
              <a:off x="8052855" y="5333586"/>
              <a:ext cx="241591" cy="241591"/>
            </a:xfrm>
            <a:prstGeom prst="ellipse">
              <a:avLst/>
            </a:prstGeom>
            <a:solidFill>
              <a:srgbClr val="DDD5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42005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373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229871"/>
            <a:ext cx="6595431" cy="515866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1153640"/>
            <a:ext cx="6097836" cy="526297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Dual Mode FSK/DTMF CLI Compatible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16-Digit LCD Display with Blue Back light.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Adjustable LCD Screen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99 Nos Incoming Call Memory.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18 Nos Outgoing Call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3 One-Touch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5 Kinds of Normal Ringing Tone for Selection.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4 Kinds of Polyphonic Ringing Music For Selection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Intercom and Parallel Call Transfer Function between two same models in parallel.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 Level LCD Contrast Adjustable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/Pulse Dialing Mode selectable through program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Two ways Speakerphone with adjustable  Receive Volume Control.</a:t>
            </a:r>
          </a:p>
          <a:p>
            <a:pPr marL="285750" indent="-285750">
              <a:lnSpc>
                <a:spcPct val="150000"/>
              </a:lnSpc>
              <a:buFont typeface="Arial" panose="020B0604020202020204" pitchFamily="34" charset="0"/>
              <a:buChar char="•"/>
            </a:pPr>
            <a:r>
              <a:rPr lang="en-US" altLang="en-US" sz="1400" b="1" dirty="0" err="1" smtClean="0">
                <a:solidFill>
                  <a:schemeClr val="bg1"/>
                </a:solidFill>
                <a:latin typeface="Poppins Light" panose="00000400000000000000" pitchFamily="50" charset="0"/>
                <a:cs typeface="Poppins Light" panose="00000400000000000000" pitchFamily="50" charset="0"/>
              </a:rPr>
              <a:t>Colours</a:t>
            </a:r>
            <a:r>
              <a:rPr lang="en-US" altLang="en-US" sz="1400" b="1" dirty="0" smtClean="0">
                <a:solidFill>
                  <a:schemeClr val="bg1"/>
                </a:solidFill>
                <a:latin typeface="Poppins Light" panose="00000400000000000000" pitchFamily="50" charset="0"/>
                <a:cs typeface="Poppins Light" panose="00000400000000000000" pitchFamily="50" charset="0"/>
              </a:rPr>
              <a:t> 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79500" y="325012"/>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64</a:t>
            </a:r>
          </a:p>
        </p:txBody>
      </p:sp>
      <p:pic>
        <p:nvPicPr>
          <p:cNvPr id="15" name="Picture 14">
            <a:extLst>
              <a:ext uri="{FF2B5EF4-FFF2-40B4-BE49-F238E27FC236}">
                <a16:creationId xmlns:a16="http://schemas.microsoft.com/office/drawing/2014/main" xmlns="" id="{95E24A3B-7932-4BE0-B3C2-F9923211D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90" y="2038376"/>
            <a:ext cx="4501392" cy="3010485"/>
          </a:xfrm>
          <a:prstGeom prst="rect">
            <a:avLst/>
          </a:prstGeom>
        </p:spPr>
      </p:pic>
      <p:grpSp>
        <p:nvGrpSpPr>
          <p:cNvPr id="17" name="Group 16">
            <a:extLst>
              <a:ext uri="{FF2B5EF4-FFF2-40B4-BE49-F238E27FC236}">
                <a16:creationId xmlns:a16="http://schemas.microsoft.com/office/drawing/2014/main" xmlns="" id="{670D7646-0589-4836-94C8-7F8AD8264332}"/>
              </a:ext>
            </a:extLst>
          </p:cNvPr>
          <p:cNvGrpSpPr/>
          <p:nvPr/>
        </p:nvGrpSpPr>
        <p:grpSpPr>
          <a:xfrm>
            <a:off x="7723975" y="5777270"/>
            <a:ext cx="471581" cy="190073"/>
            <a:chOff x="7695046" y="5333586"/>
            <a:chExt cx="599400" cy="241591"/>
          </a:xfrm>
        </p:grpSpPr>
        <p:sp>
          <p:nvSpPr>
            <p:cNvPr id="27" name="Oval 26">
              <a:extLst>
                <a:ext uri="{FF2B5EF4-FFF2-40B4-BE49-F238E27FC236}">
                  <a16:creationId xmlns:a16="http://schemas.microsoft.com/office/drawing/2014/main" xmlns="" id="{D7E17D4C-2151-496A-B8A9-CFA1F0AAFBE2}"/>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B4BBCA1F-5A6E-40D2-87D7-53368DC6242E}"/>
                </a:ext>
              </a:extLst>
            </p:cNvPr>
            <p:cNvSpPr/>
            <p:nvPr/>
          </p:nvSpPr>
          <p:spPr>
            <a:xfrm>
              <a:off x="8052855" y="5333586"/>
              <a:ext cx="241591" cy="241591"/>
            </a:xfrm>
            <a:prstGeom prst="ellipse">
              <a:avLst/>
            </a:prstGeom>
            <a:solidFill>
              <a:srgbClr val="DDD5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2480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7"/>
            <a:ext cx="5579502" cy="5559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164126"/>
            <a:ext cx="6595431" cy="5449426"/>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93565" y="1076723"/>
            <a:ext cx="6097836" cy="56323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FSK/DTMF compatible with auto-detection.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16-digit LCD display with Green back light.</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99 Nos Incoming Call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18 Nos Outgoing Call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6 One-Touch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5 kinds of Normal Ringing Tone for Selection.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Intercom and Parallel Call Transfer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Redial function &amp; Pause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5 sets of Alarm Clock.</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4 kinds of Polyphonic Ringing Music For Selection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Basic Calculator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Set PABX Code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16 level LCD Contrast Adjustable.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Programmable selectable Tone /Pulse Dialing Mode.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Two ways Speakerphone with 3 levels Volume Control.</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5 level Ringing volume selection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Anti- Steal dialing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Programmable Flash function</a:t>
            </a:r>
          </a:p>
          <a:p>
            <a:pPr marL="285750" indent="-285750">
              <a:lnSpc>
                <a:spcPct val="150000"/>
              </a:lnSpc>
              <a:buFont typeface="Arial" panose="020B0604020202020204" pitchFamily="34" charset="0"/>
              <a:buChar char="•"/>
            </a:pPr>
            <a:r>
              <a:rPr lang="en-US" sz="1200" b="1" dirty="0" err="1">
                <a:solidFill>
                  <a:schemeClr val="bg1"/>
                </a:solidFill>
                <a:latin typeface="Poppins Light" panose="00000400000000000000" pitchFamily="50" charset="0"/>
                <a:cs typeface="Poppins Light" panose="00000400000000000000" pitchFamily="50" charset="0"/>
              </a:rPr>
              <a:t>Colour</a:t>
            </a:r>
            <a:r>
              <a:rPr lang="en-US" sz="1200" b="1" dirty="0">
                <a:solidFill>
                  <a:schemeClr val="bg1"/>
                </a:solidFill>
                <a:latin typeface="Poppins Light" panose="00000400000000000000" pitchFamily="50" charset="0"/>
                <a:cs typeface="Poppins Light" panose="00000400000000000000" pitchFamily="50" charset="0"/>
              </a:rPr>
              <a:t> </a:t>
            </a:r>
            <a:r>
              <a:rPr lang="en-US" sz="1200" b="1" dirty="0" err="1" smtClean="0">
                <a:solidFill>
                  <a:schemeClr val="bg1"/>
                </a:solidFill>
                <a:latin typeface="Poppins Light" panose="00000400000000000000" pitchFamily="50" charset="0"/>
                <a:cs typeface="Poppins Light" panose="00000400000000000000" pitchFamily="50" charset="0"/>
              </a:rPr>
              <a:t>Availble</a:t>
            </a:r>
            <a:endParaRPr lang="en-US" sz="1200" b="1" dirty="0" smtClean="0">
              <a:solidFill>
                <a:schemeClr val="bg1"/>
              </a:solidFill>
              <a:latin typeface="Poppins Light" panose="00000400000000000000" pitchFamily="50" charset="0"/>
              <a:cs typeface="Poppins Light" panose="00000400000000000000" pitchFamily="50" charset="0"/>
            </a:endParaRP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smtClean="0">
                <a:solidFill>
                  <a:schemeClr val="bg1"/>
                </a:solidFill>
                <a:latin typeface="Poppins" panose="00000500000000000000" pitchFamily="2" charset="0"/>
                <a:cs typeface="Poppins" panose="00000500000000000000" pitchFamily="2" charset="0"/>
              </a:rPr>
              <a:t>TEC18351906</a:t>
            </a:r>
            <a:endParaRPr lang="en-US" sz="12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352817"/>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71</a:t>
            </a:r>
          </a:p>
        </p:txBody>
      </p:sp>
      <p:pic>
        <p:nvPicPr>
          <p:cNvPr id="17" name="Picture 16">
            <a:extLst>
              <a:ext uri="{FF2B5EF4-FFF2-40B4-BE49-F238E27FC236}">
                <a16:creationId xmlns:a16="http://schemas.microsoft.com/office/drawing/2014/main" xmlns="" id="{623B7347-0944-41F5-B5DA-0AC97348E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89" y="1192602"/>
            <a:ext cx="6007112" cy="5224674"/>
          </a:xfrm>
          <a:prstGeom prst="rect">
            <a:avLst/>
          </a:prstGeom>
        </p:spPr>
      </p:pic>
      <p:grpSp>
        <p:nvGrpSpPr>
          <p:cNvPr id="29" name="Group 28">
            <a:extLst>
              <a:ext uri="{FF2B5EF4-FFF2-40B4-BE49-F238E27FC236}">
                <a16:creationId xmlns:a16="http://schemas.microsoft.com/office/drawing/2014/main" xmlns="" id="{48F899CC-E2F5-4BBD-8CA3-649446D323DB}"/>
              </a:ext>
            </a:extLst>
          </p:cNvPr>
          <p:cNvGrpSpPr/>
          <p:nvPr/>
        </p:nvGrpSpPr>
        <p:grpSpPr>
          <a:xfrm>
            <a:off x="7387518" y="6109670"/>
            <a:ext cx="471581" cy="190073"/>
            <a:chOff x="7695046" y="5333586"/>
            <a:chExt cx="599400" cy="241591"/>
          </a:xfrm>
        </p:grpSpPr>
        <p:sp>
          <p:nvSpPr>
            <p:cNvPr id="30" name="Oval 29">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3EFD274A-435E-41FD-9EEE-90CF28C1433F}"/>
                </a:ext>
              </a:extLst>
            </p:cNvPr>
            <p:cNvSpPr/>
            <p:nvPr/>
          </p:nvSpPr>
          <p:spPr>
            <a:xfrm>
              <a:off x="8052855" y="5333586"/>
              <a:ext cx="241591" cy="241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Oval 14">
            <a:extLst>
              <a:ext uri="{FF2B5EF4-FFF2-40B4-BE49-F238E27FC236}">
                <a16:creationId xmlns:a16="http://schemas.microsoft.com/office/drawing/2014/main" xmlns="" id="{B4BBCA1F-5A6E-40D2-87D7-53368DC6242E}"/>
              </a:ext>
            </a:extLst>
          </p:cNvPr>
          <p:cNvSpPr/>
          <p:nvPr/>
        </p:nvSpPr>
        <p:spPr>
          <a:xfrm>
            <a:off x="7940210" y="6113323"/>
            <a:ext cx="190073" cy="190073"/>
          </a:xfrm>
          <a:prstGeom prst="ellipse">
            <a:avLst/>
          </a:prstGeom>
          <a:solidFill>
            <a:srgbClr val="DDD5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032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7"/>
            <a:ext cx="5579502" cy="5559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089596"/>
            <a:ext cx="6595431" cy="5485041"/>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96569" y="1020158"/>
            <a:ext cx="6097836" cy="56323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DTMF/FSK Compatible Caller Line Identification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16 Digit LCD with Green Backlit</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30 Incoming calls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15 Outgoing calls Memory </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8 Nos One Touch Memories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Programmable Flash default 300mS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(90/95/100/120/180/300/600/1000 </a:t>
            </a:r>
            <a:r>
              <a:rPr lang="en-US" altLang="en-US" sz="1200" b="1" dirty="0" err="1">
                <a:solidFill>
                  <a:schemeClr val="bg1"/>
                </a:solidFill>
                <a:latin typeface="Poppins Light" panose="00000400000000000000" pitchFamily="50" charset="0"/>
                <a:cs typeface="Poppins Light" panose="00000400000000000000" pitchFamily="50" charset="0"/>
              </a:rPr>
              <a:t>msec</a:t>
            </a:r>
            <a:r>
              <a:rPr lang="en-US" altLang="en-US" sz="1200" b="1" dirty="0">
                <a:solidFill>
                  <a:schemeClr val="bg1"/>
                </a:solidFill>
                <a:latin typeface="Poppins Light" panose="00000400000000000000" pitchFamily="50" charset="0"/>
                <a:cs typeface="Poppins Light" panose="00000400000000000000" pitchFamily="50" charset="0"/>
              </a:rPr>
              <a:t>) </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Tone/Pulse Switchable through software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Two Way Speaker phone with Volume Control</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3 Sets of Alarm Clock</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16 Ring Melodies selectable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Music ON Hold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Mute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Auto Add "0" in Call Back</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Do not Disturb function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8 digits Local Area Code setting</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Basic Calculator</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Ring and In-use LED indication</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Desk/Wall </a:t>
            </a:r>
            <a:r>
              <a:rPr lang="en-US" altLang="en-US" sz="1200" b="1" dirty="0" smtClean="0">
                <a:solidFill>
                  <a:schemeClr val="bg1"/>
                </a:solidFill>
                <a:latin typeface="Poppins Light" panose="00000400000000000000" pitchFamily="50" charset="0"/>
                <a:cs typeface="Poppins Light" panose="00000400000000000000" pitchFamily="50" charset="0"/>
              </a:rPr>
              <a:t>mount</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smtClean="0">
                <a:solidFill>
                  <a:schemeClr val="bg1"/>
                </a:solidFill>
                <a:latin typeface="Poppins" panose="00000500000000000000" pitchFamily="2" charset="0"/>
                <a:cs typeface="Poppins" panose="00000500000000000000" pitchFamily="2" charset="0"/>
              </a:rPr>
              <a:t>TEC18351906</a:t>
            </a:r>
            <a:endParaRPr lang="en-US" sz="12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303828"/>
            <a:ext cx="5703691" cy="1015663"/>
          </a:xfrm>
          <a:prstGeom prst="rect">
            <a:avLst/>
          </a:prstGeom>
          <a:noFill/>
        </p:spPr>
        <p:txBody>
          <a:bodyPr wrap="square" rtlCol="0">
            <a:spAutoFit/>
          </a:bodyPr>
          <a:lstStyle/>
          <a:p>
            <a:r>
              <a:rPr lang="en-US" sz="2800" b="1" spc="600" dirty="0" smtClean="0">
                <a:latin typeface="Poppins regular"/>
                <a:cs typeface="Poppins Black" panose="00000A00000000000000" pitchFamily="50" charset="0"/>
              </a:rPr>
              <a:t>MODEL</a:t>
            </a:r>
            <a:r>
              <a:rPr lang="en-US" sz="6000" b="1" spc="600" dirty="0" smtClean="0">
                <a:solidFill>
                  <a:srgbClr val="ED2362"/>
                </a:solidFill>
                <a:latin typeface="Poppins Black" panose="00000A00000000000000" pitchFamily="50" charset="0"/>
                <a:cs typeface="Poppins Black" panose="00000A00000000000000" pitchFamily="50" charset="0"/>
              </a:rPr>
              <a:t>M</a:t>
            </a:r>
            <a:r>
              <a:rPr lang="en-US" sz="6000" b="1" spc="600" dirty="0" smtClean="0">
                <a:latin typeface="Poppins Medium" panose="00000600000000000000" pitchFamily="50" charset="0"/>
                <a:cs typeface="Poppins Medium" panose="00000600000000000000" pitchFamily="50" charset="0"/>
              </a:rPr>
              <a:t>71N</a:t>
            </a:r>
            <a:endParaRPr lang="en-US" sz="6000" b="1" spc="600" dirty="0">
              <a:latin typeface="Poppins Medium" panose="00000600000000000000" pitchFamily="50" charset="0"/>
              <a:cs typeface="Poppins Medium" panose="00000600000000000000" pitchFamily="50" charset="0"/>
            </a:endParaRPr>
          </a:p>
        </p:txBody>
      </p:sp>
      <p:pic>
        <p:nvPicPr>
          <p:cNvPr id="15" name="Picture 14" descr="Graphical user interface&#10;&#10;Description automatically generated">
            <a:extLst>
              <a:ext uri="{FF2B5EF4-FFF2-40B4-BE49-F238E27FC236}">
                <a16:creationId xmlns="" xmlns:a16="http://schemas.microsoft.com/office/drawing/2014/main" id="{51D3DB3D-CDE4-452C-9042-58741F1316D9}"/>
              </a:ext>
            </a:extLst>
          </p:cNvPr>
          <p:cNvPicPr>
            <a:picLocks noChangeAspect="1"/>
          </p:cNvPicPr>
          <p:nvPr/>
        </p:nvPicPr>
        <p:blipFill>
          <a:blip r:embed="rId3"/>
          <a:stretch>
            <a:fillRect/>
          </a:stretch>
        </p:blipFill>
        <p:spPr>
          <a:xfrm>
            <a:off x="420517" y="1524725"/>
            <a:ext cx="4913098" cy="4531951"/>
          </a:xfrm>
          <a:prstGeom prst="rect">
            <a:avLst/>
          </a:prstGeom>
        </p:spPr>
      </p:pic>
    </p:spTree>
    <p:extLst>
      <p:ext uri="{BB962C8B-B14F-4D97-AF65-F5344CB8AC3E}">
        <p14:creationId xmlns:p14="http://schemas.microsoft.com/office/powerpoint/2010/main" val="2208874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xmlns="" id="{A226E83D-934D-4B72-A525-2B6BD2030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6584" cy="6858000"/>
          </a:xfrm>
          <a:prstGeom prst="rect">
            <a:avLst/>
          </a:prstGeom>
        </p:spPr>
      </p:pic>
      <p:sp>
        <p:nvSpPr>
          <p:cNvPr id="4" name="TextBox 3">
            <a:extLst>
              <a:ext uri="{FF2B5EF4-FFF2-40B4-BE49-F238E27FC236}">
                <a16:creationId xmlns:a16="http://schemas.microsoft.com/office/drawing/2014/main" xmlns="" id="{B6A37A0C-B522-47DB-BAB6-9BF7D90F049C}"/>
              </a:ext>
            </a:extLst>
          </p:cNvPr>
          <p:cNvSpPr txBox="1"/>
          <p:nvPr/>
        </p:nvSpPr>
        <p:spPr>
          <a:xfrm>
            <a:off x="4761914" y="4630439"/>
            <a:ext cx="6583026" cy="1015663"/>
          </a:xfrm>
          <a:prstGeom prst="rect">
            <a:avLst/>
          </a:prstGeom>
          <a:noFill/>
        </p:spPr>
        <p:txBody>
          <a:bodyPr wrap="square">
            <a:spAutoFit/>
          </a:bodyPr>
          <a:lstStyle/>
          <a:p>
            <a:pPr algn="ctr"/>
            <a:r>
              <a:rPr lang="en-IN" sz="1200" dirty="0">
                <a:solidFill>
                  <a:schemeClr val="bg1"/>
                </a:solidFill>
                <a:latin typeface="Poppins" pitchFamily="2" charset="77"/>
                <a:cs typeface="Poppins" pitchFamily="2" charset="77"/>
              </a:rPr>
              <a:t>One of India’s leading technology brand, offering contemporary solutions for modern India’s connectivity and I.T. needs. We have created a prominent place for ourselves as well as acquired a commendable market share with our premium enterprise, networking and IoT lifestyle solutions for organizations and households. </a:t>
            </a:r>
            <a:r>
              <a:rPr lang="en-IN" sz="1200" dirty="0">
                <a:solidFill>
                  <a:schemeClr val="bg1"/>
                </a:solidFill>
              </a:rPr>
              <a:t/>
            </a:r>
            <a:br>
              <a:rPr lang="en-IN" sz="1200" dirty="0">
                <a:solidFill>
                  <a:schemeClr val="bg1"/>
                </a:solidFill>
              </a:rPr>
            </a:br>
            <a:endParaRPr lang="en-US" sz="1200" dirty="0">
              <a:solidFill>
                <a:schemeClr val="bg1"/>
              </a:solidFill>
              <a:latin typeface="Poppins Thin" panose="00000300000000000000" pitchFamily="50" charset="0"/>
              <a:cs typeface="Poppins Thin" panose="00000300000000000000" pitchFamily="50" charset="0"/>
            </a:endParaRPr>
          </a:p>
        </p:txBody>
      </p:sp>
    </p:spTree>
    <p:extLst>
      <p:ext uri="{BB962C8B-B14F-4D97-AF65-F5344CB8AC3E}">
        <p14:creationId xmlns:p14="http://schemas.microsoft.com/office/powerpoint/2010/main" val="903439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41826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558986"/>
            <a:ext cx="6595431" cy="263872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2583" y="2530598"/>
            <a:ext cx="6097836" cy="267765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16-Digit LCD Display with Backlight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Adjustable LCD Contrast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30 Nos Incoming Call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8 Nos Ring Melody Selectable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2 - Way Speaker Phone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Stylish Retro Design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err="1">
                <a:solidFill>
                  <a:schemeClr val="bg1"/>
                </a:solidFill>
                <a:latin typeface="Poppins Light" panose="00000400000000000000" pitchFamily="50" charset="0"/>
                <a:cs typeface="Poppins Light" panose="00000400000000000000" pitchFamily="50" charset="0"/>
              </a:rPr>
              <a:t>Colours</a:t>
            </a: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155911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73</a:t>
            </a:r>
          </a:p>
        </p:txBody>
      </p:sp>
      <p:grpSp>
        <p:nvGrpSpPr>
          <p:cNvPr id="17" name="Group 16">
            <a:extLst>
              <a:ext uri="{FF2B5EF4-FFF2-40B4-BE49-F238E27FC236}">
                <a16:creationId xmlns:a16="http://schemas.microsoft.com/office/drawing/2014/main" xmlns="" id="{48F899CC-E2F5-4BBD-8CA3-649446D323DB}"/>
              </a:ext>
            </a:extLst>
          </p:cNvPr>
          <p:cNvGrpSpPr/>
          <p:nvPr/>
        </p:nvGrpSpPr>
        <p:grpSpPr>
          <a:xfrm>
            <a:off x="7792976" y="4616075"/>
            <a:ext cx="285108" cy="190073"/>
            <a:chOff x="7695046" y="5333586"/>
            <a:chExt cx="362387" cy="241591"/>
          </a:xfrm>
        </p:grpSpPr>
        <p:sp>
          <p:nvSpPr>
            <p:cNvPr id="29" name="Oval 28">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3E856F45-F338-4B55-8CE3-D3423EF881FA}"/>
                </a:ext>
              </a:extLst>
            </p:cNvPr>
            <p:cNvSpPr/>
            <p:nvPr/>
          </p:nvSpPr>
          <p:spPr>
            <a:xfrm>
              <a:off x="7815840" y="5333586"/>
              <a:ext cx="241593" cy="241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xmlns="" id="{979F3A57-001C-4517-9D6A-CD9FFDFBD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96" y="1409351"/>
            <a:ext cx="5123791" cy="4192576"/>
          </a:xfrm>
          <a:prstGeom prst="rect">
            <a:avLst/>
          </a:prstGeom>
        </p:spPr>
      </p:pic>
      <p:sp>
        <p:nvSpPr>
          <p:cNvPr id="2" name="TextBox 1">
            <a:extLst>
              <a:ext uri="{FF2B5EF4-FFF2-40B4-BE49-F238E27FC236}">
                <a16:creationId xmlns:a16="http://schemas.microsoft.com/office/drawing/2014/main" xmlns="" id="{D5BC0D19-E87B-4998-800A-3B9B649EC523}"/>
              </a:ext>
            </a:extLst>
          </p:cNvPr>
          <p:cNvSpPr txBox="1"/>
          <p:nvPr/>
        </p:nvSpPr>
        <p:spPr>
          <a:xfrm>
            <a:off x="6549656" y="5601927"/>
            <a:ext cx="3583172" cy="646331"/>
          </a:xfrm>
          <a:prstGeom prst="rect">
            <a:avLst/>
          </a:prstGeom>
          <a:noFill/>
        </p:spPr>
        <p:txBody>
          <a:bodyPr wrap="square" rtlCol="0">
            <a:spAutoFit/>
          </a:bodyPr>
          <a:lstStyle/>
          <a:p>
            <a:r>
              <a:rPr lang="en-US" dirty="0"/>
              <a:t>Black White</a:t>
            </a:r>
          </a:p>
          <a:p>
            <a:r>
              <a:rPr lang="en-US" dirty="0"/>
              <a:t>Red White</a:t>
            </a:r>
          </a:p>
        </p:txBody>
      </p:sp>
      <p:grpSp>
        <p:nvGrpSpPr>
          <p:cNvPr id="24" name="Group 23">
            <a:extLst>
              <a:ext uri="{FF2B5EF4-FFF2-40B4-BE49-F238E27FC236}">
                <a16:creationId xmlns:a16="http://schemas.microsoft.com/office/drawing/2014/main" xmlns="" id="{48F899CC-E2F5-4BBD-8CA3-649446D323DB}"/>
              </a:ext>
            </a:extLst>
          </p:cNvPr>
          <p:cNvGrpSpPr/>
          <p:nvPr/>
        </p:nvGrpSpPr>
        <p:grpSpPr>
          <a:xfrm>
            <a:off x="8198743" y="4616075"/>
            <a:ext cx="272792" cy="190073"/>
            <a:chOff x="7695046" y="5333586"/>
            <a:chExt cx="346733" cy="241591"/>
          </a:xfrm>
        </p:grpSpPr>
        <p:sp>
          <p:nvSpPr>
            <p:cNvPr id="25" name="Oval 24">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E856F45-F338-4B55-8CE3-D3423EF881FA}"/>
                </a:ext>
              </a:extLst>
            </p:cNvPr>
            <p:cNvSpPr/>
            <p:nvPr/>
          </p:nvSpPr>
          <p:spPr>
            <a:xfrm>
              <a:off x="7800186" y="5333586"/>
              <a:ext cx="241593" cy="241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83881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4033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465097"/>
            <a:ext cx="6595431" cy="2583766"/>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2381426"/>
            <a:ext cx="6097836" cy="267765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FSK/DTMF Compatible Caller - ID</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 Digit Two Lines LCD Display for Names &amp; Numbers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99 Incoming Calls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10 Outgoing Calls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Phone Book – 50 Numbers With Name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One Touch &amp; 10 Two Touch </a:t>
            </a:r>
            <a:r>
              <a:rPr lang="en-US" altLang="en-US" sz="1400" b="1" dirty="0" smtClean="0">
                <a:solidFill>
                  <a:schemeClr val="bg1"/>
                </a:solidFill>
                <a:latin typeface="Poppins Light" panose="00000400000000000000" pitchFamily="50" charset="0"/>
                <a:cs typeface="Poppins Light" panose="00000400000000000000" pitchFamily="50" charset="0"/>
              </a:rPr>
              <a:t>Memories</a:t>
            </a:r>
          </a:p>
          <a:p>
            <a:pPr marL="285750" indent="-285750">
              <a:lnSpc>
                <a:spcPct val="150000"/>
              </a:lnSpc>
              <a:buFont typeface="Arial" panose="020B0604020202020204" pitchFamily="34" charset="0"/>
              <a:buChar char="•"/>
            </a:pPr>
            <a:r>
              <a:rPr lang="en-US" sz="1400" b="1" dirty="0" err="1" smtClean="0">
                <a:solidFill>
                  <a:schemeClr val="bg1"/>
                </a:solidFill>
                <a:latin typeface="Poppins Light" panose="00000400000000000000" pitchFamily="50" charset="0"/>
                <a:cs typeface="Poppins Light" panose="00000400000000000000" pitchFamily="50" charset="0"/>
              </a:rPr>
              <a:t>Colour</a:t>
            </a:r>
            <a:r>
              <a:rPr lang="en-US" sz="1400" b="1" dirty="0" smtClean="0">
                <a:solidFill>
                  <a:schemeClr val="bg1"/>
                </a:solidFill>
                <a:latin typeface="Poppins Light" panose="00000400000000000000" pitchFamily="50" charset="0"/>
                <a:cs typeface="Poppins Light" panose="00000400000000000000" pitchFamily="50" charset="0"/>
              </a:rPr>
              <a:t> Available </a:t>
            </a:r>
            <a:endParaRPr lang="en-US" sz="1400" b="1" dirty="0" smtClean="0">
              <a:solidFill>
                <a:schemeClr val="bg1"/>
              </a:solidFill>
              <a:latin typeface="Poppins Light" panose="00000400000000000000" pitchFamily="50" charset="0"/>
              <a:cs typeface="Poppins Light" panose="00000400000000000000" pitchFamily="50" charset="0"/>
            </a:endParaRP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155911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90</a:t>
            </a:r>
          </a:p>
        </p:txBody>
      </p:sp>
      <p:pic>
        <p:nvPicPr>
          <p:cNvPr id="13" name="Picture 12">
            <a:extLst>
              <a:ext uri="{FF2B5EF4-FFF2-40B4-BE49-F238E27FC236}">
                <a16:creationId xmlns:a16="http://schemas.microsoft.com/office/drawing/2014/main" xmlns="" id="{ADE62BCA-BFB4-4E4E-BD53-9D1CB1497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09351"/>
            <a:ext cx="5428142" cy="3791516"/>
          </a:xfrm>
          <a:prstGeom prst="rect">
            <a:avLst/>
          </a:prstGeom>
        </p:spPr>
      </p:pic>
      <p:grpSp>
        <p:nvGrpSpPr>
          <p:cNvPr id="12" name="Group 11">
            <a:extLst>
              <a:ext uri="{FF2B5EF4-FFF2-40B4-BE49-F238E27FC236}">
                <a16:creationId xmlns:a16="http://schemas.microsoft.com/office/drawing/2014/main" xmlns="" id="{48F899CC-E2F5-4BBD-8CA3-649446D323DB}"/>
              </a:ext>
            </a:extLst>
          </p:cNvPr>
          <p:cNvGrpSpPr/>
          <p:nvPr/>
        </p:nvGrpSpPr>
        <p:grpSpPr>
          <a:xfrm>
            <a:off x="7702360" y="4447157"/>
            <a:ext cx="447911" cy="190073"/>
            <a:chOff x="7695046" y="5333586"/>
            <a:chExt cx="569318" cy="241591"/>
          </a:xfrm>
        </p:grpSpPr>
        <p:sp>
          <p:nvSpPr>
            <p:cNvPr id="14" name="Oval 13">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3E856F45-F338-4B55-8CE3-D3423EF881FA}"/>
                </a:ext>
              </a:extLst>
            </p:cNvPr>
            <p:cNvSpPr/>
            <p:nvPr/>
          </p:nvSpPr>
          <p:spPr>
            <a:xfrm>
              <a:off x="8022771" y="5333586"/>
              <a:ext cx="241593" cy="241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5800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36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258349"/>
            <a:ext cx="6595431" cy="5117737"/>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2" y="1179699"/>
            <a:ext cx="6097836" cy="526297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6-Step LCD contrast adjustable.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30 Incoming calls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5 Outgoing Calls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Display of Real time and Date in Idle mode.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Conversation time Display.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adjustable.</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Redial,Pause</a:t>
            </a:r>
            <a:r>
              <a:rPr lang="en-US" altLang="en-US" sz="1400" b="1" dirty="0">
                <a:solidFill>
                  <a:schemeClr val="bg1"/>
                </a:solidFill>
                <a:latin typeface="Poppins Light" panose="00000400000000000000" pitchFamily="50" charset="0"/>
                <a:cs typeface="Poppins Light" panose="00000400000000000000" pitchFamily="50" charset="0"/>
              </a:rPr>
              <a:t>, 32 digit Redial Memory.</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FSK/DTMF compatible Caller-ID.</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16 Digit LCD Display, Toggle Mute.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Auto add “0” in Call Back.</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Local Area Code filter </a:t>
            </a:r>
            <a:r>
              <a:rPr lang="en-US" altLang="en-US" sz="1400" b="1" dirty="0" err="1">
                <a:solidFill>
                  <a:schemeClr val="bg1"/>
                </a:solidFill>
                <a:latin typeface="Poppins Light" panose="00000400000000000000" pitchFamily="50" charset="0"/>
                <a:cs typeface="Poppins Light" panose="00000400000000000000" pitchFamily="50" charset="0"/>
              </a:rPr>
              <a:t>upto</a:t>
            </a:r>
            <a:r>
              <a:rPr lang="en-US" altLang="en-US" sz="1400" b="1" dirty="0">
                <a:solidFill>
                  <a:schemeClr val="bg1"/>
                </a:solidFill>
                <a:latin typeface="Poppins Light" panose="00000400000000000000" pitchFamily="50" charset="0"/>
                <a:cs typeface="Poppins Light" panose="00000400000000000000" pitchFamily="50" charset="0"/>
              </a:rPr>
              <a:t> 5-digits.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Two way Speakerphone with Speaker Volume control Switch.</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VIP number storage, In- use LED indication.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4- Programmable Flash Settings(110, 300, 600,1000mS)</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Colours</a:t>
            </a: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2" y="403182"/>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M</a:t>
            </a:r>
            <a:r>
              <a:rPr lang="en-US" sz="6000" b="1" spc="600" dirty="0">
                <a:latin typeface="Poppins Medium" panose="00000600000000000000" pitchFamily="50" charset="0"/>
                <a:cs typeface="Poppins Medium" panose="00000600000000000000" pitchFamily="50" charset="0"/>
              </a:rPr>
              <a:t>500</a:t>
            </a:r>
          </a:p>
        </p:txBody>
      </p:sp>
      <p:pic>
        <p:nvPicPr>
          <p:cNvPr id="12" name="Picture 11">
            <a:extLst>
              <a:ext uri="{FF2B5EF4-FFF2-40B4-BE49-F238E27FC236}">
                <a16:creationId xmlns:a16="http://schemas.microsoft.com/office/drawing/2014/main" xmlns="" id="{F26ECA28-0DD1-4C04-B92A-FE98A87FF1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88" t="-457" r="7571" b="5147"/>
          <a:stretch/>
        </p:blipFill>
        <p:spPr>
          <a:xfrm>
            <a:off x="0" y="1593908"/>
            <a:ext cx="5494789" cy="4655890"/>
          </a:xfrm>
          <a:prstGeom prst="rect">
            <a:avLst/>
          </a:prstGeom>
        </p:spPr>
      </p:pic>
      <p:sp>
        <p:nvSpPr>
          <p:cNvPr id="15" name="Oval 14">
            <a:extLst>
              <a:ext uri="{FF2B5EF4-FFF2-40B4-BE49-F238E27FC236}">
                <a16:creationId xmlns:a16="http://schemas.microsoft.com/office/drawing/2014/main" xmlns="" id="{BB2E1959-4EBC-4DB1-8ACA-644F2FC9AEE7}"/>
              </a:ext>
            </a:extLst>
          </p:cNvPr>
          <p:cNvSpPr/>
          <p:nvPr/>
        </p:nvSpPr>
        <p:spPr>
          <a:xfrm>
            <a:off x="7884387" y="5851497"/>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xmlns="" id="{3EFD274A-435E-41FD-9EEE-90CF28C1433F}"/>
              </a:ext>
            </a:extLst>
          </p:cNvPr>
          <p:cNvSpPr/>
          <p:nvPr/>
        </p:nvSpPr>
        <p:spPr>
          <a:xfrm>
            <a:off x="8155766" y="5851497"/>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Tree>
    <p:extLst>
      <p:ext uri="{BB962C8B-B14F-4D97-AF65-F5344CB8AC3E}">
        <p14:creationId xmlns:p14="http://schemas.microsoft.com/office/powerpoint/2010/main" val="699623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5810151F-2C33-4046-AE11-D3630AD4DB5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9" y="2400215"/>
            <a:ext cx="6096000" cy="756744"/>
          </a:xfrm>
          <a:prstGeom prst="rect">
            <a:avLst/>
          </a:prstGeom>
        </p:spPr>
      </p:pic>
      <p:sp>
        <p:nvSpPr>
          <p:cNvPr id="5" name="TextBox 4">
            <a:extLst>
              <a:ext uri="{FF2B5EF4-FFF2-40B4-BE49-F238E27FC236}">
                <a16:creationId xmlns:a16="http://schemas.microsoft.com/office/drawing/2014/main" xmlns="" id="{4B722890-E5AB-45B8-83DD-C075ECAED220}"/>
              </a:ext>
            </a:extLst>
          </p:cNvPr>
          <p:cNvSpPr txBox="1"/>
          <p:nvPr/>
        </p:nvSpPr>
        <p:spPr>
          <a:xfrm>
            <a:off x="3998299" y="2169382"/>
            <a:ext cx="4010583" cy="492443"/>
          </a:xfrm>
          <a:prstGeom prst="rect">
            <a:avLst/>
          </a:prstGeom>
          <a:noFill/>
        </p:spPr>
        <p:txBody>
          <a:bodyPr wrap="square" rtlCol="0">
            <a:spAutoFit/>
          </a:bodyPr>
          <a:lstStyle/>
          <a:p>
            <a:pPr algn="ctr"/>
            <a:r>
              <a:rPr lang="en-US" sz="2600" b="1" spc="300" dirty="0">
                <a:solidFill>
                  <a:srgbClr val="ED2362"/>
                </a:solidFill>
                <a:latin typeface="Poppins Black" panose="00000A00000000000000" pitchFamily="50" charset="0"/>
                <a:cs typeface="Poppins Black" panose="00000A00000000000000" pitchFamily="50" charset="0"/>
              </a:rPr>
              <a:t>CORDLESS PHONES</a:t>
            </a:r>
            <a:endParaRPr lang="en-US" sz="2600" b="1" spc="300" dirty="0">
              <a:latin typeface="Poppins Medium" panose="00000600000000000000" pitchFamily="50" charset="0"/>
              <a:cs typeface="Poppins Medium" panose="00000600000000000000" pitchFamily="50" charset="0"/>
            </a:endParaRPr>
          </a:p>
        </p:txBody>
      </p:sp>
      <p:sp>
        <p:nvSpPr>
          <p:cNvPr id="2" name="TextBox 1">
            <a:extLst>
              <a:ext uri="{FF2B5EF4-FFF2-40B4-BE49-F238E27FC236}">
                <a16:creationId xmlns:a16="http://schemas.microsoft.com/office/drawing/2014/main" xmlns="" id="{E6B063FF-D0BF-A641-8BFA-5B116D91CB90}"/>
              </a:ext>
            </a:extLst>
          </p:cNvPr>
          <p:cNvSpPr txBox="1"/>
          <p:nvPr/>
        </p:nvSpPr>
        <p:spPr>
          <a:xfrm>
            <a:off x="2007476" y="3342290"/>
            <a:ext cx="8776138" cy="1061829"/>
          </a:xfrm>
          <a:prstGeom prst="rect">
            <a:avLst/>
          </a:prstGeom>
          <a:noFill/>
        </p:spPr>
        <p:txBody>
          <a:bodyPr wrap="square" rtlCol="0">
            <a:spAutoFit/>
          </a:bodyPr>
          <a:lstStyle/>
          <a:p>
            <a:pPr algn="ctr"/>
            <a:r>
              <a:rPr lang="en-IN" sz="1500" dirty="0">
                <a:latin typeface="Poppins" pitchFamily="2" charset="77"/>
                <a:cs typeface="Poppins" pitchFamily="2" charset="77"/>
              </a:rPr>
              <a:t>Cordless phones offer the superior calling experience of landline without the care for wires. It gives the opportunity to move freely during conversations. Cordless phones are safe from cyberthreats and provide excellent connectivity options.</a:t>
            </a:r>
          </a:p>
          <a:p>
            <a:pPr algn="ctr"/>
            <a:endParaRPr lang="en-US" dirty="0"/>
          </a:p>
        </p:txBody>
      </p:sp>
    </p:spTree>
    <p:extLst>
      <p:ext uri="{BB962C8B-B14F-4D97-AF65-F5344CB8AC3E}">
        <p14:creationId xmlns:p14="http://schemas.microsoft.com/office/powerpoint/2010/main" val="519127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36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71038" y="1133801"/>
            <a:ext cx="6595431" cy="524228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1065879"/>
            <a:ext cx="6097836" cy="57015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2.4GHz Digital Technology Cordless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Dual Mode DTMF / FSK Caller ID System Compatible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1-Line, 14-Segment Alphanumeric LCD 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Blue Backlit LCD Display, Illuminated Keypad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20 Incoming Calls Memory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Phone Book to store 100 Nos. with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Two-way Speakerphone with Adjustable Receive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5 -Step Receive Volume Control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5 -Ring Tones &amp; 5 -Polyphonic Ring Tones at Handset with Adjustable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6 -Step Ringer Volume Control at Handset with OFF</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Handset Ring - ON / OFF, Handset - ON / OFF</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Key Tone - ON / OFF, Auto Answer - ON / OFF</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Handset Keypad - Lock / Unlock, Alarm with Snooze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Handset Locator ( Paging from Base Unit to Handset )</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Provision for Handset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Tone / Pulse dialing mode ( Programmable )</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Last Number Redial, Mute Function </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Battery Charging Level Indicator on Handset</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Provision for Resetting to Default Settings in Handset &amp; Base Unit</a:t>
            </a: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50" charset="0"/>
                <a:cs typeface="Poppins Light" panose="00000400000000000000" pitchFamily="50" charset="0"/>
              </a:rPr>
              <a:t>Colour</a:t>
            </a:r>
            <a:r>
              <a:rPr lang="en-US" altLang="en-US" sz="1100" b="1" dirty="0">
                <a:solidFill>
                  <a:schemeClr val="bg1"/>
                </a:solidFill>
                <a:latin typeface="Poppins Light" panose="00000400000000000000" pitchFamily="50" charset="0"/>
                <a:cs typeface="Poppins Light" panose="00000400000000000000" pitchFamily="50" charset="0"/>
              </a:rPr>
              <a:t> </a:t>
            </a:r>
            <a:r>
              <a:rPr lang="en-US" altLang="en-US" sz="11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Tec No. </a:t>
            </a:r>
            <a:r>
              <a:rPr lang="en-US" sz="11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US" altLang="en-US" sz="1100" b="1" dirty="0">
              <a:solidFill>
                <a:schemeClr val="bg1"/>
              </a:solidFill>
              <a:latin typeface="Poppins Light" panose="00000400000000000000" pitchFamily="50" charset="0"/>
              <a:cs typeface="Poppins Light" panose="00000400000000000000" pitchFamily="50"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718804" cy="369332"/>
          </a:xfrm>
          <a:prstGeom prst="rect">
            <a:avLst/>
          </a:prstGeom>
        </p:spPr>
        <p:txBody>
          <a:bodyPr wrap="none">
            <a:spAutoFit/>
          </a:bodyPr>
          <a:lstStyle/>
          <a:p>
            <a:r>
              <a:rPr lang="en-US" dirty="0">
                <a:solidFill>
                  <a:schemeClr val="bg1"/>
                </a:solidFill>
              </a:rPr>
              <a:t>Cordless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323702"/>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X</a:t>
            </a:r>
            <a:r>
              <a:rPr lang="en-US" sz="6000" b="1" spc="600" dirty="0">
                <a:latin typeface="Poppins Medium" panose="00000600000000000000" pitchFamily="50" charset="0"/>
                <a:cs typeface="Poppins Medium" panose="00000600000000000000" pitchFamily="50" charset="0"/>
              </a:rPr>
              <a:t>70</a:t>
            </a:r>
          </a:p>
        </p:txBody>
      </p:sp>
      <p:grpSp>
        <p:nvGrpSpPr>
          <p:cNvPr id="24" name="Group 23">
            <a:extLst>
              <a:ext uri="{FF2B5EF4-FFF2-40B4-BE49-F238E27FC236}">
                <a16:creationId xmlns:a16="http://schemas.microsoft.com/office/drawing/2014/main" xmlns="" id="{48F899CC-E2F5-4BBD-8CA3-649446D323DB}"/>
              </a:ext>
            </a:extLst>
          </p:cNvPr>
          <p:cNvGrpSpPr/>
          <p:nvPr/>
        </p:nvGrpSpPr>
        <p:grpSpPr>
          <a:xfrm>
            <a:off x="7338988" y="5954738"/>
            <a:ext cx="468776" cy="198927"/>
            <a:chOff x="7695046" y="5333586"/>
            <a:chExt cx="569318" cy="241591"/>
          </a:xfrm>
        </p:grpSpPr>
        <p:sp>
          <p:nvSpPr>
            <p:cNvPr id="25" name="Oval 24">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3E856F45-F338-4B55-8CE3-D3423EF881FA}"/>
                </a:ext>
              </a:extLst>
            </p:cNvPr>
            <p:cNvSpPr/>
            <p:nvPr/>
          </p:nvSpPr>
          <p:spPr>
            <a:xfrm>
              <a:off x="8022771" y="5333586"/>
              <a:ext cx="241593" cy="241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345" y="1451872"/>
            <a:ext cx="2604753" cy="4606141"/>
          </a:xfrm>
          <a:prstGeom prst="rect">
            <a:avLst/>
          </a:prstGeom>
        </p:spPr>
      </p:pic>
    </p:spTree>
    <p:extLst>
      <p:ext uri="{BB962C8B-B14F-4D97-AF65-F5344CB8AC3E}">
        <p14:creationId xmlns:p14="http://schemas.microsoft.com/office/powerpoint/2010/main" val="262853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361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71038" y="1133801"/>
            <a:ext cx="6595431" cy="524228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1133801"/>
            <a:ext cx="6097836" cy="535531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2.4GHz Digital Technology Cordless</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Dual Mode DTMF / FSK Caller ID System Compatible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1-Line, 14-Segment Alphanumeric LCD Display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Blue Backlit LCD Display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Illuminated Keypad</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20 Incoming Calls Memory</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Phone Book to store 50 Nos. with Name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Two-way Speakerphone with Adjustable Volume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5 -Step Receive Volume Control</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5 -Ring Tones &amp; 5 -Polyphonic Ring Tones at Handset with Adjustable Volume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6 -Step Ringer Volume Control at Handset with OFF</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Handset Ring - ON / OFF</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Handset - ON / OFF</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Key Tone - ON / OFF</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Auto Answer - ON / OFF</a:t>
            </a:r>
          </a:p>
          <a:p>
            <a:pPr marL="285750" indent="-285750">
              <a:lnSpc>
                <a:spcPct val="150000"/>
              </a:lnSpc>
              <a:buFont typeface="Arial" panose="020B0604020202020204" pitchFamily="34" charset="0"/>
              <a:buChar char="•"/>
            </a:pPr>
            <a:r>
              <a:rPr lang="en-US" altLang="en-US" sz="1200" b="1" dirty="0" err="1">
                <a:solidFill>
                  <a:schemeClr val="bg1"/>
                </a:solidFill>
                <a:latin typeface="Poppins Light" panose="00000400000000000000" pitchFamily="50" charset="0"/>
                <a:cs typeface="Poppins Light" panose="00000400000000000000" pitchFamily="50" charset="0"/>
              </a:rPr>
              <a:t>Colour</a:t>
            </a:r>
            <a:r>
              <a:rPr lang="en-US" altLang="en-US" sz="1200" b="1" dirty="0">
                <a:solidFill>
                  <a:schemeClr val="bg1"/>
                </a:solidFill>
                <a:latin typeface="Poppins Light" panose="00000400000000000000" pitchFamily="50" charset="0"/>
                <a:cs typeface="Poppins Light" panose="00000400000000000000" pitchFamily="50" charset="0"/>
              </a:rPr>
              <a:t> </a:t>
            </a:r>
            <a:r>
              <a:rPr lang="en-US" altLang="en-US" sz="12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US" altLang="en-US" sz="1200" b="1" dirty="0">
              <a:solidFill>
                <a:schemeClr val="bg1"/>
              </a:solidFill>
              <a:latin typeface="Poppins Light" panose="00000400000000000000" pitchFamily="50" charset="0"/>
              <a:cs typeface="Poppins Light" panose="00000400000000000000" pitchFamily="50"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718804" cy="369332"/>
          </a:xfrm>
          <a:prstGeom prst="rect">
            <a:avLst/>
          </a:prstGeom>
        </p:spPr>
        <p:txBody>
          <a:bodyPr wrap="none">
            <a:spAutoFit/>
          </a:bodyPr>
          <a:lstStyle/>
          <a:p>
            <a:r>
              <a:rPr lang="en-US" dirty="0">
                <a:solidFill>
                  <a:schemeClr val="bg1"/>
                </a:solidFill>
              </a:rPr>
              <a:t>Cordless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323702"/>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X</a:t>
            </a:r>
            <a:r>
              <a:rPr lang="en-US" sz="6000" b="1" spc="600" dirty="0">
                <a:latin typeface="Poppins Medium" panose="00000600000000000000" pitchFamily="50" charset="0"/>
                <a:cs typeface="Poppins Medium" panose="00000600000000000000" pitchFamily="50" charset="0"/>
              </a:rPr>
              <a:t>73</a:t>
            </a:r>
          </a:p>
        </p:txBody>
      </p:sp>
      <p:pic>
        <p:nvPicPr>
          <p:cNvPr id="15" name="Picture 14">
            <a:extLst>
              <a:ext uri="{FF2B5EF4-FFF2-40B4-BE49-F238E27FC236}">
                <a16:creationId xmlns:a16="http://schemas.microsoft.com/office/drawing/2014/main" xmlns="" id="{1107A5AE-009D-4468-966A-96667DFAD1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998" y="1635667"/>
            <a:ext cx="3412056" cy="4248841"/>
          </a:xfrm>
          <a:prstGeom prst="rect">
            <a:avLst/>
          </a:prstGeom>
        </p:spPr>
      </p:pic>
      <p:grpSp>
        <p:nvGrpSpPr>
          <p:cNvPr id="17" name="Group 16"/>
          <p:cNvGrpSpPr/>
          <p:nvPr/>
        </p:nvGrpSpPr>
        <p:grpSpPr>
          <a:xfrm>
            <a:off x="7497712" y="5628533"/>
            <a:ext cx="1341822" cy="195618"/>
            <a:chOff x="7598892" y="5334256"/>
            <a:chExt cx="1313376" cy="191471"/>
          </a:xfrm>
        </p:grpSpPr>
        <p:grpSp>
          <p:nvGrpSpPr>
            <p:cNvPr id="28" name="Group 27">
              <a:extLst>
                <a:ext uri="{FF2B5EF4-FFF2-40B4-BE49-F238E27FC236}">
                  <a16:creationId xmlns:a16="http://schemas.microsoft.com/office/drawing/2014/main" xmlns="" id="{A2C8D17E-6F8D-40B9-A837-F2FB29B446E5}"/>
                </a:ext>
              </a:extLst>
            </p:cNvPr>
            <p:cNvGrpSpPr/>
            <p:nvPr/>
          </p:nvGrpSpPr>
          <p:grpSpPr>
            <a:xfrm>
              <a:off x="7598892" y="5334256"/>
              <a:ext cx="1043530" cy="190078"/>
              <a:chOff x="7695046" y="5333580"/>
              <a:chExt cx="1326372" cy="241597"/>
            </a:xfrm>
          </p:grpSpPr>
          <p:sp>
            <p:nvSpPr>
              <p:cNvPr id="30" name="Oval 29">
                <a:extLst>
                  <a:ext uri="{FF2B5EF4-FFF2-40B4-BE49-F238E27FC236}">
                    <a16:creationId xmlns:a16="http://schemas.microsoft.com/office/drawing/2014/main" xmlns="" id="{8637A0DE-6AE3-4D46-8A43-43744D0C5E71}"/>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2F3EAFE1-765C-484C-B064-EB98E92C6B41}"/>
                  </a:ext>
                </a:extLst>
              </p:cNvPr>
              <p:cNvSpPr/>
              <p:nvPr/>
            </p:nvSpPr>
            <p:spPr>
              <a:xfrm>
                <a:off x="8779827" y="5333580"/>
                <a:ext cx="241591" cy="241591"/>
              </a:xfrm>
              <a:prstGeom prst="ellipse">
                <a:avLst/>
              </a:prstGeom>
              <a:solidFill>
                <a:srgbClr val="CE11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Oval 28">
              <a:extLst>
                <a:ext uri="{FF2B5EF4-FFF2-40B4-BE49-F238E27FC236}">
                  <a16:creationId xmlns:a16="http://schemas.microsoft.com/office/drawing/2014/main" xmlns="" id="{B29913FF-76C3-4393-9018-7A15F725A2B4}"/>
                </a:ext>
              </a:extLst>
            </p:cNvPr>
            <p:cNvSpPr/>
            <p:nvPr/>
          </p:nvSpPr>
          <p:spPr>
            <a:xfrm>
              <a:off x="8722195" y="5335654"/>
              <a:ext cx="190073" cy="190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Oval 23">
            <a:extLst>
              <a:ext uri="{FF2B5EF4-FFF2-40B4-BE49-F238E27FC236}">
                <a16:creationId xmlns:a16="http://schemas.microsoft.com/office/drawing/2014/main" xmlns="" id="{B4BBCA1F-5A6E-40D2-87D7-53368DC6242E}"/>
              </a:ext>
            </a:extLst>
          </p:cNvPr>
          <p:cNvSpPr/>
          <p:nvPr/>
        </p:nvSpPr>
        <p:spPr>
          <a:xfrm>
            <a:off x="7775277" y="5628532"/>
            <a:ext cx="194190" cy="194190"/>
          </a:xfrm>
          <a:prstGeom prst="ellipse">
            <a:avLst/>
          </a:prstGeom>
          <a:solidFill>
            <a:srgbClr val="DDD5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xmlns="" id="{3DDF914B-BD59-4FDD-A4CD-047D089F870C}"/>
              </a:ext>
            </a:extLst>
          </p:cNvPr>
          <p:cNvSpPr/>
          <p:nvPr/>
        </p:nvSpPr>
        <p:spPr>
          <a:xfrm>
            <a:off x="8052842" y="5628531"/>
            <a:ext cx="194190" cy="194190"/>
          </a:xfrm>
          <a:prstGeom prst="ellipse">
            <a:avLst/>
          </a:prstGeom>
          <a:solidFill>
            <a:srgbClr val="2D3B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106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4797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558985"/>
            <a:ext cx="6595431" cy="325325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2488254"/>
            <a:ext cx="6097836" cy="364715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2.4GHz Digital Cordless Combo</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Phone Book Memory-150 </a:t>
            </a:r>
            <a:r>
              <a:rPr lang="en-US" altLang="en-US" sz="1400" b="1" dirty="0" err="1">
                <a:solidFill>
                  <a:schemeClr val="bg1"/>
                </a:solidFill>
                <a:latin typeface="Poppins Light" panose="00000400000000000000" pitchFamily="2" charset="0"/>
                <a:cs typeface="Poppins Light" panose="00000400000000000000" pitchFamily="2" charset="0"/>
              </a:rPr>
              <a:t>nos</a:t>
            </a:r>
            <a:r>
              <a:rPr lang="en-US" altLang="en-US" sz="1400" b="1" dirty="0">
                <a:solidFill>
                  <a:schemeClr val="bg1"/>
                </a:solidFill>
                <a:latin typeface="Poppins Light" panose="00000400000000000000" pitchFamily="2" charset="0"/>
                <a:cs typeface="Poppins Light" panose="00000400000000000000" pitchFamily="2" charset="0"/>
              </a:rPr>
              <a:t> each on Handset &amp; Base Unit</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CLI Memory-20 </a:t>
            </a:r>
            <a:r>
              <a:rPr lang="en-US" altLang="en-US" sz="1400" b="1" dirty="0" err="1">
                <a:solidFill>
                  <a:schemeClr val="bg1"/>
                </a:solidFill>
                <a:latin typeface="Poppins Light" panose="00000400000000000000" pitchFamily="2" charset="0"/>
                <a:cs typeface="Poppins Light" panose="00000400000000000000" pitchFamily="2" charset="0"/>
              </a:rPr>
              <a:t>nos</a:t>
            </a:r>
            <a:r>
              <a:rPr lang="en-US" altLang="en-US" sz="1400" b="1" dirty="0">
                <a:solidFill>
                  <a:schemeClr val="bg1"/>
                </a:solidFill>
                <a:latin typeface="Poppins Light" panose="00000400000000000000" pitchFamily="2" charset="0"/>
                <a:cs typeface="Poppins Light" panose="00000400000000000000" pitchFamily="2" charset="0"/>
              </a:rPr>
              <a:t> each on Handset &amp; Base Unit</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Outgoing Memory-10 </a:t>
            </a:r>
            <a:r>
              <a:rPr lang="en-US" altLang="en-US" sz="1400" b="1" dirty="0" err="1">
                <a:solidFill>
                  <a:schemeClr val="bg1"/>
                </a:solidFill>
                <a:latin typeface="Poppins Light" panose="00000400000000000000" pitchFamily="2" charset="0"/>
                <a:cs typeface="Poppins Light" panose="00000400000000000000" pitchFamily="2" charset="0"/>
              </a:rPr>
              <a:t>nos</a:t>
            </a:r>
            <a:r>
              <a:rPr lang="en-US" altLang="en-US" sz="1400" b="1" dirty="0">
                <a:solidFill>
                  <a:schemeClr val="bg1"/>
                </a:solidFill>
                <a:latin typeface="Poppins Light" panose="00000400000000000000" pitchFamily="2" charset="0"/>
                <a:cs typeface="Poppins Light" panose="00000400000000000000" pitchFamily="2" charset="0"/>
              </a:rPr>
              <a:t> each on Handset &amp; Base Unit</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Two-way speakerphone in both Handset &amp; Base Unit</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Talk-Time - 8.0Hrs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Stand-by Time - 4.0 Days</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 Intercom &amp; External Call Transfer between Handset &amp; Base Unit.</a:t>
            </a:r>
          </a:p>
          <a:p>
            <a:pPr marL="285750" indent="-285750">
              <a:lnSpc>
                <a:spcPct val="150000"/>
              </a:lnSpc>
              <a:buFont typeface="Arial" panose="020B0604020202020204" pitchFamily="34" charset="0"/>
              <a:buChar char="•"/>
            </a:pPr>
            <a:r>
              <a:rPr lang="en-US" altLang="en-US" sz="1400" b="1" dirty="0" smtClean="0">
                <a:solidFill>
                  <a:schemeClr val="bg1"/>
                </a:solidFill>
                <a:latin typeface="Poppins Light" panose="00000400000000000000" pitchFamily="2" charset="0"/>
                <a:cs typeface="Poppins Light" panose="00000400000000000000" pitchFamily="2" charset="0"/>
              </a:rPr>
              <a:t>3-way call conferencing function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altLang="en-US" sz="1400" b="1" dirty="0" smtClean="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endParaRPr lang="en-US" altLang="en-US" sz="1400" b="1" dirty="0">
              <a:solidFill>
                <a:schemeClr val="bg1"/>
              </a:solidFill>
              <a:latin typeface="Poppins Light" panose="00000400000000000000" pitchFamily="2" charset="0"/>
              <a:cs typeface="Poppins Light" panose="000004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718804" cy="369332"/>
          </a:xfrm>
          <a:prstGeom prst="rect">
            <a:avLst/>
          </a:prstGeom>
        </p:spPr>
        <p:txBody>
          <a:bodyPr wrap="none">
            <a:spAutoFit/>
          </a:bodyPr>
          <a:lstStyle/>
          <a:p>
            <a:r>
              <a:rPr lang="en-US" dirty="0">
                <a:solidFill>
                  <a:schemeClr val="bg1"/>
                </a:solidFill>
              </a:rPr>
              <a:t>Cordless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155911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X</a:t>
            </a:r>
            <a:r>
              <a:rPr lang="en-US" sz="6000" b="1" spc="600" dirty="0">
                <a:latin typeface="Poppins Medium" panose="00000600000000000000" pitchFamily="50" charset="0"/>
                <a:cs typeface="Poppins Medium" panose="00000600000000000000" pitchFamily="50" charset="0"/>
              </a:rPr>
              <a:t>78</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475" b="8587"/>
          <a:stretch/>
        </p:blipFill>
        <p:spPr>
          <a:xfrm>
            <a:off x="-17067" y="2135310"/>
            <a:ext cx="5371662" cy="3676930"/>
          </a:xfrm>
          <a:prstGeom prst="rect">
            <a:avLst/>
          </a:prstGeom>
        </p:spPr>
      </p:pic>
    </p:spTree>
    <p:extLst>
      <p:ext uri="{BB962C8B-B14F-4D97-AF65-F5344CB8AC3E}">
        <p14:creationId xmlns:p14="http://schemas.microsoft.com/office/powerpoint/2010/main" val="151171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410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126477"/>
            <a:ext cx="6595431" cy="5299037"/>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2" y="1126477"/>
            <a:ext cx="6097836" cy="590931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Caller ID Identification (CLI)</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Phone Book Memory - 50 Nos</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Incoming Calls Memory - 40 Nos</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Monophonic &amp; Polyphonic Ring Tones - 05 Nos Each</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Handset Ringer Volume Control</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Auto Answer - ON / OFF</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Handset Power - ON / OFF</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Handset Keypad - Lock / Unlock</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Battery Charging Level Indicator on Handset</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5 -Ring Tones &amp; 5 -Polyphonic Ring Tones at Handset with Adjustable Volume</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Low Battery Warning Tone</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LCD Backlight</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2-Way Speaker Phone</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Rechargeable Battery</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Phone Book</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Alarm</a:t>
            </a:r>
          </a:p>
          <a:p>
            <a:pPr marL="285750" indent="-285750">
              <a:lnSpc>
                <a:spcPct val="150000"/>
              </a:lnSpc>
              <a:buFont typeface="Arial" panose="020B0604020202020204" pitchFamily="34" charset="0"/>
              <a:buChar char="•"/>
            </a:pPr>
            <a:r>
              <a:rPr lang="en-IN" altLang="en-US" sz="1200" b="1" dirty="0">
                <a:solidFill>
                  <a:schemeClr val="bg1"/>
                </a:solidFill>
                <a:latin typeface="Poppins Light" panose="00000400000000000000" pitchFamily="2" charset="0"/>
                <a:cs typeface="Poppins Light" panose="00000400000000000000" pitchFamily="2" charset="0"/>
              </a:rPr>
              <a:t>Colour </a:t>
            </a:r>
            <a:r>
              <a:rPr lang="en-IN" altLang="en-US" sz="1200" b="1" dirty="0" smtClean="0">
                <a:solidFill>
                  <a:schemeClr val="bg1"/>
                </a:solidFill>
                <a:latin typeface="Poppins Light" panose="00000400000000000000" pitchFamily="2" charset="0"/>
                <a:cs typeface="Poppins Light" panose="00000400000000000000" pitchFamily="2" charset="0"/>
              </a:rPr>
              <a:t>Available</a:t>
            </a:r>
          </a:p>
          <a:p>
            <a:pPr marL="285750" indent="-285750">
              <a:lnSpc>
                <a:spcPct val="150000"/>
              </a:lnSpc>
              <a:buFont typeface="Arial" panose="020B0604020202020204" pitchFamily="34" charset="0"/>
              <a:buChar char="•"/>
            </a:pPr>
            <a:r>
              <a:rPr lang="en-US" altLang="en-US" sz="1200" b="1" dirty="0">
                <a:solidFill>
                  <a:schemeClr val="bg1"/>
                </a:solidFill>
                <a:latin typeface="Poppins Light" panose="00000400000000000000" pitchFamily="50" charset="0"/>
                <a:cs typeface="Poppins Light" panose="00000400000000000000" pitchFamily="50" charset="0"/>
              </a:rPr>
              <a:t>Tec No. </a:t>
            </a:r>
            <a:r>
              <a:rPr lang="en-US" sz="12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IN" altLang="en-US" sz="12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endParaRPr lang="en-IN" altLang="en-US" sz="1200" b="1" dirty="0">
              <a:solidFill>
                <a:schemeClr val="bg1"/>
              </a:solidFill>
              <a:latin typeface="Poppins Light" panose="00000400000000000000" pitchFamily="2" charset="0"/>
              <a:cs typeface="Poppins Light" panose="000004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718804" cy="369332"/>
          </a:xfrm>
          <a:prstGeom prst="rect">
            <a:avLst/>
          </a:prstGeom>
        </p:spPr>
        <p:txBody>
          <a:bodyPr wrap="none">
            <a:spAutoFit/>
          </a:bodyPr>
          <a:lstStyle/>
          <a:p>
            <a:r>
              <a:rPr lang="en-US" dirty="0">
                <a:solidFill>
                  <a:schemeClr val="bg1"/>
                </a:solidFill>
              </a:rPr>
              <a:t>Cordless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2" y="303828"/>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X</a:t>
            </a:r>
            <a:r>
              <a:rPr lang="en-US" sz="6000" b="1" spc="600" dirty="0">
                <a:latin typeface="Poppins Medium" panose="00000600000000000000" pitchFamily="50" charset="0"/>
                <a:cs typeface="Poppins Medium" panose="00000600000000000000" pitchFamily="50" charset="0"/>
              </a:rPr>
              <a:t>90</a:t>
            </a:r>
          </a:p>
        </p:txBody>
      </p:sp>
      <p:pic>
        <p:nvPicPr>
          <p:cNvPr id="13" name="Picture 12">
            <a:extLst>
              <a:ext uri="{FF2B5EF4-FFF2-40B4-BE49-F238E27FC236}">
                <a16:creationId xmlns:a16="http://schemas.microsoft.com/office/drawing/2014/main" xmlns="" id="{69920E27-98D0-439A-ABD2-2246A61C02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241" y="2171719"/>
            <a:ext cx="1995273" cy="2721508"/>
          </a:xfrm>
          <a:prstGeom prst="rect">
            <a:avLst/>
          </a:prstGeom>
        </p:spPr>
      </p:pic>
      <p:sp>
        <p:nvSpPr>
          <p:cNvPr id="45" name="Oval 44">
            <a:extLst>
              <a:ext uri="{FF2B5EF4-FFF2-40B4-BE49-F238E27FC236}">
                <a16:creationId xmlns:a16="http://schemas.microsoft.com/office/drawing/2014/main" xmlns="" id="{8637A0DE-6AE3-4D46-8A43-43744D0C5E71}"/>
              </a:ext>
            </a:extLst>
          </p:cNvPr>
          <p:cNvSpPr/>
          <p:nvPr/>
        </p:nvSpPr>
        <p:spPr>
          <a:xfrm>
            <a:off x="7389652" y="5910629"/>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792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5810151F-2C33-4046-AE11-D3630AD4DB5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9" y="2400215"/>
            <a:ext cx="6096000" cy="756744"/>
          </a:xfrm>
          <a:prstGeom prst="rect">
            <a:avLst/>
          </a:prstGeom>
        </p:spPr>
      </p:pic>
      <p:sp>
        <p:nvSpPr>
          <p:cNvPr id="5" name="TextBox 4">
            <a:extLst>
              <a:ext uri="{FF2B5EF4-FFF2-40B4-BE49-F238E27FC236}">
                <a16:creationId xmlns:a16="http://schemas.microsoft.com/office/drawing/2014/main" xmlns="" id="{4B722890-E5AB-45B8-83DD-C075ECAED220}"/>
              </a:ext>
            </a:extLst>
          </p:cNvPr>
          <p:cNvSpPr txBox="1"/>
          <p:nvPr/>
        </p:nvSpPr>
        <p:spPr>
          <a:xfrm>
            <a:off x="3799489" y="2214884"/>
            <a:ext cx="4593020" cy="430887"/>
          </a:xfrm>
          <a:prstGeom prst="rect">
            <a:avLst/>
          </a:prstGeom>
          <a:noFill/>
        </p:spPr>
        <p:txBody>
          <a:bodyPr wrap="square" rtlCol="0">
            <a:spAutoFit/>
          </a:bodyPr>
          <a:lstStyle/>
          <a:p>
            <a:pPr algn="ctr"/>
            <a:r>
              <a:rPr lang="en-US" sz="2200" b="1" spc="300" dirty="0">
                <a:solidFill>
                  <a:srgbClr val="ED2362"/>
                </a:solidFill>
                <a:latin typeface="Poppins Black" panose="00000A00000000000000" pitchFamily="50" charset="0"/>
                <a:cs typeface="Poppins Black" panose="00000A00000000000000" pitchFamily="50" charset="0"/>
              </a:rPr>
              <a:t>FIXED WIRELESS PHONES</a:t>
            </a:r>
            <a:endParaRPr lang="en-US" sz="2200" b="1" spc="300" dirty="0">
              <a:latin typeface="Poppins Medium" panose="00000600000000000000" pitchFamily="50" charset="0"/>
              <a:cs typeface="Poppins Medium" panose="00000600000000000000" pitchFamily="50" charset="0"/>
            </a:endParaRPr>
          </a:p>
        </p:txBody>
      </p:sp>
      <p:sp>
        <p:nvSpPr>
          <p:cNvPr id="2" name="TextBox 1">
            <a:extLst>
              <a:ext uri="{FF2B5EF4-FFF2-40B4-BE49-F238E27FC236}">
                <a16:creationId xmlns:a16="http://schemas.microsoft.com/office/drawing/2014/main" xmlns="" id="{E6B063FF-D0BF-A641-8BFA-5B116D91CB90}"/>
              </a:ext>
            </a:extLst>
          </p:cNvPr>
          <p:cNvSpPr txBox="1"/>
          <p:nvPr/>
        </p:nvSpPr>
        <p:spPr>
          <a:xfrm>
            <a:off x="2007476" y="3342290"/>
            <a:ext cx="8776138" cy="784830"/>
          </a:xfrm>
          <a:prstGeom prst="rect">
            <a:avLst/>
          </a:prstGeom>
          <a:noFill/>
        </p:spPr>
        <p:txBody>
          <a:bodyPr wrap="square" rtlCol="0">
            <a:spAutoFit/>
          </a:bodyPr>
          <a:lstStyle/>
          <a:p>
            <a:pPr algn="ctr"/>
            <a:r>
              <a:rPr lang="en-IN" sz="1500" dirty="0">
                <a:latin typeface="Poppins" pitchFamily="2" charset="77"/>
                <a:cs typeface="Poppins" pitchFamily="2" charset="77"/>
              </a:rPr>
              <a:t>Our world-class quality Fixed Wireless Phones eliminate any occurrence of latency, and are capable of working on high broadband bandwidth even in remote areas. Phone or cable lines are not necessary for its high-speed performance.</a:t>
            </a:r>
          </a:p>
        </p:txBody>
      </p:sp>
    </p:spTree>
    <p:extLst>
      <p:ext uri="{BB962C8B-B14F-4D97-AF65-F5344CB8AC3E}">
        <p14:creationId xmlns:p14="http://schemas.microsoft.com/office/powerpoint/2010/main" val="393950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559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856381"/>
            <a:ext cx="6595431" cy="5718256"/>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64296" y="757539"/>
            <a:ext cx="6097836" cy="620939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Quad Band GSM</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Phone Book to Store 500 Nos with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High Performance “TNC” Antenna</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Hotline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Speed Dial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Adaptor with Surge Protection</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Caller-Line Identification (CLI)</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LCD Display with Backlight</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Receive &amp; Send SMS - Maximum 200 SMS can be stored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Log to Store Missed, Dialed &amp; </a:t>
            </a:r>
            <a:r>
              <a:rPr lang="en-US" altLang="en-US" sz="1100" b="1" dirty="0" err="1">
                <a:solidFill>
                  <a:schemeClr val="bg1"/>
                </a:solidFill>
                <a:latin typeface="Poppins Light" panose="00000400000000000000" pitchFamily="2" charset="0"/>
                <a:cs typeface="Poppins Light" panose="00000400000000000000" pitchFamily="2" charset="0"/>
              </a:rPr>
              <a:t>Recieved</a:t>
            </a:r>
            <a:r>
              <a:rPr lang="en-US" altLang="en-US" sz="1100" b="1" dirty="0">
                <a:solidFill>
                  <a:schemeClr val="bg1"/>
                </a:solidFill>
                <a:latin typeface="Poppins Light" panose="00000400000000000000" pitchFamily="2" charset="0"/>
                <a:cs typeface="Poppins Light" panose="00000400000000000000" pitchFamily="2" charset="0"/>
              </a:rPr>
              <a:t> Calls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Standby Time - 50 </a:t>
            </a:r>
            <a:r>
              <a:rPr lang="en-US" altLang="en-US" sz="1100" b="1" dirty="0" err="1">
                <a:solidFill>
                  <a:schemeClr val="bg1"/>
                </a:solidFill>
                <a:latin typeface="Poppins Light" panose="00000400000000000000" pitchFamily="2" charset="0"/>
                <a:cs typeface="Poppins Light" panose="00000400000000000000" pitchFamily="2" charset="0"/>
              </a:rPr>
              <a:t>Hrs</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Talk-Time - 3 </a:t>
            </a:r>
            <a:r>
              <a:rPr lang="en-US" altLang="en-US" sz="1100" b="1" dirty="0" err="1">
                <a:solidFill>
                  <a:schemeClr val="bg1"/>
                </a:solidFill>
                <a:latin typeface="Poppins Light" panose="00000400000000000000" pitchFamily="2" charset="0"/>
                <a:cs typeface="Poppins Light" panose="00000400000000000000" pitchFamily="2" charset="0"/>
              </a:rPr>
              <a:t>Hrs</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Alarm with Snooze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Basic Calculator</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Two-Way Speakerphone with Adjustable Receive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Handset Receive Volume Control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Selectable Ring Melodies with Adjustable Ring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Capacity, Signal Strength, Date &amp; Time Display on LCD 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Time Reminder</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Auto Lock Keyboard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Li-ion Battery - 800 </a:t>
            </a:r>
            <a:r>
              <a:rPr lang="en-US" altLang="en-US" sz="1100" b="1" dirty="0" err="1">
                <a:solidFill>
                  <a:schemeClr val="bg1"/>
                </a:solidFill>
                <a:latin typeface="Poppins Light" panose="00000400000000000000" pitchFamily="2" charset="0"/>
                <a:cs typeface="Poppins Light" panose="00000400000000000000" pitchFamily="2" charset="0"/>
              </a:rPr>
              <a:t>mAh</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Colour</a:t>
            </a:r>
            <a:r>
              <a:rPr lang="en-US" altLang="en-US" sz="1100" b="1" dirty="0">
                <a:solidFill>
                  <a:schemeClr val="bg1"/>
                </a:solidFill>
                <a:latin typeface="Poppins Light" panose="00000400000000000000" pitchFamily="2" charset="0"/>
                <a:cs typeface="Poppins Light" panose="00000400000000000000" pitchFamily="2" charset="0"/>
              </a:rPr>
              <a:t> </a:t>
            </a:r>
            <a:r>
              <a:rPr lang="en-US" altLang="en-US" sz="1100" b="1" dirty="0" smtClean="0">
                <a:solidFill>
                  <a:schemeClr val="bg1"/>
                </a:solidFill>
                <a:latin typeface="Poppins Light" panose="00000400000000000000" pitchFamily="2" charset="0"/>
                <a:cs typeface="Poppins Light" panose="00000400000000000000" pitchFamily="2" charset="0"/>
              </a:rPr>
              <a:t>Available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Tec No. </a:t>
            </a:r>
            <a:r>
              <a:rPr lang="en-US" sz="11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US" altLang="en-US" sz="1100" b="1" dirty="0">
              <a:solidFill>
                <a:schemeClr val="bg1"/>
              </a:solidFill>
              <a:latin typeface="Poppins Light" panose="00000400000000000000" pitchFamily="2" charset="0"/>
              <a:cs typeface="Poppins Light" panose="000004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2267480" cy="369332"/>
          </a:xfrm>
          <a:prstGeom prst="rect">
            <a:avLst/>
          </a:prstGeom>
        </p:spPr>
        <p:txBody>
          <a:bodyPr wrap="none">
            <a:spAutoFit/>
          </a:bodyPr>
          <a:lstStyle/>
          <a:p>
            <a:r>
              <a:rPr lang="en-US" dirty="0">
                <a:solidFill>
                  <a:schemeClr val="bg1"/>
                </a:solidFill>
              </a:rPr>
              <a:t>Fixed Wireless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87793" y="159120"/>
            <a:ext cx="5703691" cy="923330"/>
          </a:xfrm>
          <a:prstGeom prst="rect">
            <a:avLst/>
          </a:prstGeom>
          <a:noFill/>
        </p:spPr>
        <p:txBody>
          <a:bodyPr wrap="square" rtlCol="0">
            <a:spAutoFit/>
          </a:bodyPr>
          <a:lstStyle/>
          <a:p>
            <a:r>
              <a:rPr lang="en-US" sz="2400" b="1" spc="600" dirty="0">
                <a:latin typeface="Poppins regular"/>
                <a:cs typeface="Poppins Black" panose="00000A00000000000000" pitchFamily="50" charset="0"/>
              </a:rPr>
              <a:t>MODEL</a:t>
            </a:r>
            <a:r>
              <a:rPr lang="en-US" sz="5400" b="1" spc="600" dirty="0">
                <a:solidFill>
                  <a:srgbClr val="ED2362"/>
                </a:solidFill>
                <a:latin typeface="Poppins Black" panose="00000A00000000000000" pitchFamily="50" charset="0"/>
                <a:cs typeface="Poppins Black" panose="00000A00000000000000" pitchFamily="50" charset="0"/>
              </a:rPr>
              <a:t>F</a:t>
            </a:r>
            <a:r>
              <a:rPr lang="en-US" sz="5400" b="1" spc="600" dirty="0">
                <a:latin typeface="Poppins Medium" panose="00000600000000000000" pitchFamily="50" charset="0"/>
                <a:cs typeface="Poppins Medium" panose="00000600000000000000" pitchFamily="50" charset="0"/>
              </a:rPr>
              <a:t>1K</a:t>
            </a:r>
          </a:p>
        </p:txBody>
      </p:sp>
      <p:grpSp>
        <p:nvGrpSpPr>
          <p:cNvPr id="13" name="Group 12"/>
          <p:cNvGrpSpPr/>
          <p:nvPr/>
        </p:nvGrpSpPr>
        <p:grpSpPr>
          <a:xfrm>
            <a:off x="7294090" y="6161788"/>
            <a:ext cx="445615" cy="191472"/>
            <a:chOff x="7598891" y="5334255"/>
            <a:chExt cx="445615" cy="191472"/>
          </a:xfrm>
        </p:grpSpPr>
        <p:sp>
          <p:nvSpPr>
            <p:cNvPr id="14" name="Oval 13">
              <a:extLst>
                <a:ext uri="{FF2B5EF4-FFF2-40B4-BE49-F238E27FC236}">
                  <a16:creationId xmlns:a16="http://schemas.microsoft.com/office/drawing/2014/main" xmlns="" id="{8637A0DE-6AE3-4D46-8A43-43744D0C5E71}"/>
                </a:ext>
              </a:extLst>
            </p:cNvPr>
            <p:cNvSpPr/>
            <p:nvPr/>
          </p:nvSpPr>
          <p:spPr>
            <a:xfrm>
              <a:off x="7598891" y="5334255"/>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B29913FF-76C3-4393-9018-7A15F725A2B4}"/>
                </a:ext>
              </a:extLst>
            </p:cNvPr>
            <p:cNvSpPr/>
            <p:nvPr/>
          </p:nvSpPr>
          <p:spPr>
            <a:xfrm>
              <a:off x="7854433" y="5335654"/>
              <a:ext cx="190073" cy="19007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xmlns="" id="{578E0CC9-DA2C-49ED-8D91-462171778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1" y="935074"/>
            <a:ext cx="5655873" cy="5574824"/>
          </a:xfrm>
          <a:prstGeom prst="rect">
            <a:avLst/>
          </a:prstGeom>
        </p:spPr>
      </p:pic>
    </p:spTree>
    <p:extLst>
      <p:ext uri="{BB962C8B-B14F-4D97-AF65-F5344CB8AC3E}">
        <p14:creationId xmlns:p14="http://schemas.microsoft.com/office/powerpoint/2010/main" val="260036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5810151F-2C33-4046-AE11-D3630AD4DB5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9" y="2400215"/>
            <a:ext cx="6096000" cy="756744"/>
          </a:xfrm>
          <a:prstGeom prst="rect">
            <a:avLst/>
          </a:prstGeom>
        </p:spPr>
      </p:pic>
      <p:sp>
        <p:nvSpPr>
          <p:cNvPr id="5" name="TextBox 4">
            <a:extLst>
              <a:ext uri="{FF2B5EF4-FFF2-40B4-BE49-F238E27FC236}">
                <a16:creationId xmlns:a16="http://schemas.microsoft.com/office/drawing/2014/main" xmlns="" id="{4B722890-E5AB-45B8-83DD-C075ECAED220}"/>
              </a:ext>
            </a:extLst>
          </p:cNvPr>
          <p:cNvSpPr txBox="1"/>
          <p:nvPr/>
        </p:nvSpPr>
        <p:spPr>
          <a:xfrm>
            <a:off x="4019320" y="2071918"/>
            <a:ext cx="4153359" cy="441453"/>
          </a:xfrm>
          <a:prstGeom prst="rect">
            <a:avLst/>
          </a:prstGeom>
          <a:noFill/>
        </p:spPr>
        <p:txBody>
          <a:bodyPr wrap="square" rtlCol="0">
            <a:spAutoFit/>
          </a:bodyPr>
          <a:lstStyle/>
          <a:p>
            <a:pPr algn="ctr"/>
            <a:r>
              <a:rPr lang="en-US" sz="3600" b="1" spc="300" dirty="0">
                <a:solidFill>
                  <a:srgbClr val="ED2362"/>
                </a:solidFill>
                <a:latin typeface="Poppins Black" panose="00000A00000000000000" pitchFamily="50" charset="0"/>
                <a:cs typeface="Poppins Black" panose="00000A00000000000000" pitchFamily="50" charset="0"/>
              </a:rPr>
              <a:t>BASIC PHONES</a:t>
            </a:r>
            <a:endParaRPr lang="en-US" sz="3600" b="1" spc="300" dirty="0">
              <a:latin typeface="Poppins Medium" panose="00000600000000000000" pitchFamily="50" charset="0"/>
              <a:cs typeface="Poppins Medium" panose="00000600000000000000" pitchFamily="50" charset="0"/>
            </a:endParaRPr>
          </a:p>
        </p:txBody>
      </p:sp>
      <p:sp>
        <p:nvSpPr>
          <p:cNvPr id="2" name="TextBox 1">
            <a:extLst>
              <a:ext uri="{FF2B5EF4-FFF2-40B4-BE49-F238E27FC236}">
                <a16:creationId xmlns:a16="http://schemas.microsoft.com/office/drawing/2014/main" xmlns="" id="{E6B063FF-D0BF-A641-8BFA-5B116D91CB90}"/>
              </a:ext>
            </a:extLst>
          </p:cNvPr>
          <p:cNvSpPr txBox="1"/>
          <p:nvPr/>
        </p:nvSpPr>
        <p:spPr>
          <a:xfrm>
            <a:off x="2007476" y="3342290"/>
            <a:ext cx="8776138" cy="1061829"/>
          </a:xfrm>
          <a:prstGeom prst="rect">
            <a:avLst/>
          </a:prstGeom>
          <a:noFill/>
        </p:spPr>
        <p:txBody>
          <a:bodyPr wrap="square" rtlCol="0">
            <a:spAutoFit/>
          </a:bodyPr>
          <a:lstStyle/>
          <a:p>
            <a:pPr algn="ctr"/>
            <a:r>
              <a:rPr lang="en-IN" sz="1500" dirty="0">
                <a:latin typeface="Poppins" pitchFamily="2" charset="77"/>
                <a:cs typeface="Poppins" pitchFamily="2" charset="77"/>
              </a:rPr>
              <a:t>Landline phones has a different level of convenience in the age of </a:t>
            </a:r>
            <a:r>
              <a:rPr lang="en-IN" sz="1500" dirty="0" err="1">
                <a:latin typeface="Poppins" pitchFamily="2" charset="77"/>
                <a:cs typeface="Poppins" pitchFamily="2" charset="77"/>
              </a:rPr>
              <a:t>cellphones</a:t>
            </a:r>
            <a:r>
              <a:rPr lang="en-IN" sz="1500" dirty="0">
                <a:latin typeface="Poppins" pitchFamily="2" charset="77"/>
                <a:cs typeface="Poppins" pitchFamily="2" charset="77"/>
              </a:rPr>
              <a:t>, giving an edge over the latter in terms of convenience and call quality. Our high-end landline phones can be connected with home/office security systems.</a:t>
            </a:r>
          </a:p>
          <a:p>
            <a:pPr algn="ctr"/>
            <a:endParaRPr lang="en-US" dirty="0"/>
          </a:p>
        </p:txBody>
      </p:sp>
    </p:spTree>
    <p:extLst>
      <p:ext uri="{BB962C8B-B14F-4D97-AF65-F5344CB8AC3E}">
        <p14:creationId xmlns:p14="http://schemas.microsoft.com/office/powerpoint/2010/main" val="2006470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5984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898970"/>
            <a:ext cx="6595431" cy="5716857"/>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79500" y="791201"/>
            <a:ext cx="6097836" cy="593239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Caller-Line Identification (CLI)</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LCD Display with Backlight</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Receive &amp; Send SMS - Maximum 400 SMS Storage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Log to Store Missed, </a:t>
            </a:r>
            <a:r>
              <a:rPr lang="en-US" altLang="en-US" sz="1100" b="1" dirty="0" err="1">
                <a:solidFill>
                  <a:schemeClr val="bg1"/>
                </a:solidFill>
                <a:latin typeface="Poppins Light" panose="00000400000000000000" pitchFamily="2" charset="0"/>
                <a:cs typeface="Poppins Light" panose="00000400000000000000" pitchFamily="2" charset="0"/>
              </a:rPr>
              <a:t>Dialled</a:t>
            </a:r>
            <a:r>
              <a:rPr lang="en-US" altLang="en-US" sz="1100" b="1" dirty="0">
                <a:solidFill>
                  <a:schemeClr val="bg1"/>
                </a:solidFill>
                <a:latin typeface="Poppins Light" panose="00000400000000000000" pitchFamily="2" charset="0"/>
                <a:cs typeface="Poppins Light" panose="00000400000000000000" pitchFamily="2" charset="0"/>
              </a:rPr>
              <a:t> &amp; </a:t>
            </a:r>
            <a:r>
              <a:rPr lang="en-US" altLang="en-US" sz="1100" b="1" dirty="0" err="1">
                <a:solidFill>
                  <a:schemeClr val="bg1"/>
                </a:solidFill>
                <a:latin typeface="Poppins Light" panose="00000400000000000000" pitchFamily="2" charset="0"/>
                <a:cs typeface="Poppins Light" panose="00000400000000000000" pitchFamily="2" charset="0"/>
              </a:rPr>
              <a:t>Recieved</a:t>
            </a:r>
            <a:r>
              <a:rPr lang="en-US" altLang="en-US" sz="1100" b="1" dirty="0">
                <a:solidFill>
                  <a:schemeClr val="bg1"/>
                </a:solidFill>
                <a:latin typeface="Poppins Light" panose="00000400000000000000" pitchFamily="2" charset="0"/>
                <a:cs typeface="Poppins Light" panose="00000400000000000000" pitchFamily="2" charset="0"/>
              </a:rPr>
              <a:t> Calls - 10 each latest calls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Speed Dial for Pre-stored Phone Numbers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SOS: Direct Call to Emergency Number 112</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1000 </a:t>
            </a:r>
            <a:r>
              <a:rPr lang="en-US" altLang="en-US" sz="1100" b="1" dirty="0" err="1">
                <a:solidFill>
                  <a:schemeClr val="bg1"/>
                </a:solidFill>
                <a:latin typeface="Poppins Light" panose="00000400000000000000" pitchFamily="2" charset="0"/>
                <a:cs typeface="Poppins Light" panose="00000400000000000000" pitchFamily="2" charset="0"/>
              </a:rPr>
              <a:t>mAh</a:t>
            </a:r>
            <a:r>
              <a:rPr lang="en-US" altLang="en-US" sz="1100" b="1" dirty="0">
                <a:solidFill>
                  <a:schemeClr val="bg1"/>
                </a:solidFill>
                <a:latin typeface="Poppins Light" panose="00000400000000000000" pitchFamily="2" charset="0"/>
                <a:cs typeface="Poppins Light" panose="00000400000000000000" pitchFamily="2" charset="0"/>
              </a:rPr>
              <a:t> Battery with 50 </a:t>
            </a:r>
            <a:r>
              <a:rPr lang="en-US" altLang="en-US" sz="1100" b="1" dirty="0" err="1">
                <a:solidFill>
                  <a:schemeClr val="bg1"/>
                </a:solidFill>
                <a:latin typeface="Poppins Light" panose="00000400000000000000" pitchFamily="2" charset="0"/>
                <a:cs typeface="Poppins Light" panose="00000400000000000000" pitchFamily="2" charset="0"/>
              </a:rPr>
              <a:t>Hrs</a:t>
            </a:r>
            <a:r>
              <a:rPr lang="en-US" altLang="en-US" sz="1100" b="1" dirty="0">
                <a:solidFill>
                  <a:schemeClr val="bg1"/>
                </a:solidFill>
                <a:latin typeface="Poppins Light" panose="00000400000000000000" pitchFamily="2" charset="0"/>
                <a:cs typeface="Poppins Light" panose="00000400000000000000" pitchFamily="2" charset="0"/>
              </a:rPr>
              <a:t> Standby Time and 3 </a:t>
            </a:r>
            <a:r>
              <a:rPr lang="en-US" altLang="en-US" sz="1100" b="1" dirty="0" err="1">
                <a:solidFill>
                  <a:schemeClr val="bg1"/>
                </a:solidFill>
                <a:latin typeface="Poppins Light" panose="00000400000000000000" pitchFamily="2" charset="0"/>
                <a:cs typeface="Poppins Light" panose="00000400000000000000" pitchFamily="2" charset="0"/>
              </a:rPr>
              <a:t>Hrs</a:t>
            </a:r>
            <a:r>
              <a:rPr lang="en-US" altLang="en-US" sz="1100" b="1" dirty="0">
                <a:solidFill>
                  <a:schemeClr val="bg1"/>
                </a:solidFill>
                <a:latin typeface="Poppins Light" panose="00000400000000000000" pitchFamily="2" charset="0"/>
                <a:cs typeface="Poppins Light" panose="00000400000000000000" pitchFamily="2" charset="0"/>
              </a:rPr>
              <a:t> Talk-Time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2-Way Speakerphone with Adjustable Receive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Handset </a:t>
            </a:r>
            <a:r>
              <a:rPr lang="en-US" altLang="en-US" sz="1100" b="1" dirty="0" err="1">
                <a:solidFill>
                  <a:schemeClr val="bg1"/>
                </a:solidFill>
                <a:latin typeface="Poppins Light" panose="00000400000000000000" pitchFamily="2" charset="0"/>
                <a:cs typeface="Poppins Light" panose="00000400000000000000" pitchFamily="2" charset="0"/>
              </a:rPr>
              <a:t>Recieve</a:t>
            </a:r>
            <a:r>
              <a:rPr lang="en-US" altLang="en-US" sz="1100" b="1" dirty="0">
                <a:solidFill>
                  <a:schemeClr val="bg1"/>
                </a:solidFill>
                <a:latin typeface="Poppins Light" panose="00000400000000000000" pitchFamily="2" charset="0"/>
                <a:cs typeface="Poppins Light" panose="00000400000000000000" pitchFamily="2" charset="0"/>
              </a:rPr>
              <a:t> Volume Control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Selectable Ring Melodies with Adjustable Ring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Alarm with Snooze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Basic Calculator</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Capacity, Signal Strength, Date &amp; Time </a:t>
            </a:r>
            <a:r>
              <a:rPr lang="en-US" altLang="en-US" sz="1100" b="1" dirty="0" err="1">
                <a:solidFill>
                  <a:schemeClr val="bg1"/>
                </a:solidFill>
                <a:latin typeface="Poppins Light" panose="00000400000000000000" pitchFamily="2" charset="0"/>
                <a:cs typeface="Poppins Light" panose="00000400000000000000" pitchFamily="2" charset="0"/>
              </a:rPr>
              <a:t>Dispay</a:t>
            </a:r>
            <a:r>
              <a:rPr lang="en-US" altLang="en-US" sz="1100" b="1" dirty="0">
                <a:solidFill>
                  <a:schemeClr val="bg1"/>
                </a:solidFill>
                <a:latin typeface="Poppins Light" panose="00000400000000000000" pitchFamily="2" charset="0"/>
                <a:cs typeface="Poppins Light" panose="00000400000000000000" pitchFamily="2" charset="0"/>
              </a:rPr>
              <a:t> on LCD 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Dual SIM Operation</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Quad Band GSM (Voice Only)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Phone Book to Store 1000 Nos with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High Performance "TNC" Antenna</a:t>
            </a: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HotLine</a:t>
            </a:r>
            <a:r>
              <a:rPr lang="en-US" altLang="en-US" sz="1100" b="1" dirty="0">
                <a:solidFill>
                  <a:schemeClr val="bg1"/>
                </a:solidFill>
                <a:latin typeface="Poppins Light" panose="00000400000000000000" pitchFamily="2" charset="0"/>
                <a:cs typeface="Poppins Light" panose="00000400000000000000" pitchFamily="2" charset="0"/>
              </a:rPr>
              <a:t> Function</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FM Radio</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High Capacity Li-ion Battery - 1000 </a:t>
            </a:r>
            <a:r>
              <a:rPr lang="en-US" altLang="en-US" sz="1100" b="1" dirty="0" err="1">
                <a:solidFill>
                  <a:schemeClr val="bg1"/>
                </a:solidFill>
                <a:latin typeface="Poppins Light" panose="00000400000000000000" pitchFamily="2" charset="0"/>
                <a:cs typeface="Poppins Light" panose="00000400000000000000" pitchFamily="2" charset="0"/>
              </a:rPr>
              <a:t>mAh</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Adaptor with Surge Protection</a:t>
            </a: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Colour</a:t>
            </a:r>
            <a:r>
              <a:rPr lang="en-US" altLang="en-US" sz="1100" b="1" dirty="0">
                <a:solidFill>
                  <a:schemeClr val="bg1"/>
                </a:solidFill>
                <a:latin typeface="Poppins Light" panose="00000400000000000000" pitchFamily="2" charset="0"/>
                <a:cs typeface="Poppins Light" panose="00000400000000000000" pitchFamily="2" charset="0"/>
              </a:rPr>
              <a:t> </a:t>
            </a:r>
            <a:r>
              <a:rPr lang="en-US" altLang="en-US" sz="1100" b="1" dirty="0" smtClean="0">
                <a:solidFill>
                  <a:schemeClr val="bg1"/>
                </a:solidFill>
                <a:latin typeface="Poppins Light" panose="00000400000000000000" pitchFamily="2" charset="0"/>
                <a:cs typeface="Poppins Light" panose="00000400000000000000" pitchFamily="2" charset="0"/>
              </a:rPr>
              <a:t>Available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Tec No. </a:t>
            </a:r>
            <a:r>
              <a:rPr lang="en-US" sz="1100" dirty="0" smtClean="0">
                <a:solidFill>
                  <a:schemeClr val="bg1"/>
                </a:solidFill>
                <a:latin typeface="Poppins" panose="00000500000000000000" pitchFamily="2" charset="0"/>
                <a:cs typeface="Poppins" panose="00000500000000000000" pitchFamily="2" charset="0"/>
              </a:rPr>
              <a:t>TEC18351906</a:t>
            </a:r>
            <a:endParaRPr lang="en-US" sz="11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2267480" cy="369332"/>
          </a:xfrm>
          <a:prstGeom prst="rect">
            <a:avLst/>
          </a:prstGeom>
        </p:spPr>
        <p:txBody>
          <a:bodyPr wrap="none">
            <a:spAutoFit/>
          </a:bodyPr>
          <a:lstStyle/>
          <a:p>
            <a:r>
              <a:rPr lang="en-US" dirty="0">
                <a:solidFill>
                  <a:schemeClr val="bg1"/>
                </a:solidFill>
              </a:rPr>
              <a:t>Fixed Wireless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79500" y="159120"/>
            <a:ext cx="5703691" cy="923330"/>
          </a:xfrm>
          <a:prstGeom prst="rect">
            <a:avLst/>
          </a:prstGeom>
          <a:noFill/>
        </p:spPr>
        <p:txBody>
          <a:bodyPr wrap="square" rtlCol="0">
            <a:spAutoFit/>
          </a:bodyPr>
          <a:lstStyle/>
          <a:p>
            <a:r>
              <a:rPr lang="en-US" sz="2400" b="1" spc="600" dirty="0">
                <a:latin typeface="Poppins regular"/>
                <a:cs typeface="Poppins Black" panose="00000A00000000000000" pitchFamily="50" charset="0"/>
              </a:rPr>
              <a:t>MODEL</a:t>
            </a:r>
            <a:r>
              <a:rPr lang="en-US" sz="5400" b="1" spc="600" dirty="0">
                <a:solidFill>
                  <a:srgbClr val="ED2362"/>
                </a:solidFill>
                <a:latin typeface="Poppins Black" panose="00000A00000000000000" pitchFamily="50" charset="0"/>
                <a:cs typeface="Poppins Black" panose="00000A00000000000000" pitchFamily="50" charset="0"/>
              </a:rPr>
              <a:t>F</a:t>
            </a:r>
            <a:r>
              <a:rPr lang="en-US" sz="5400" b="1" spc="600" dirty="0">
                <a:latin typeface="Poppins Medium" panose="00000600000000000000" pitchFamily="50" charset="0"/>
                <a:cs typeface="Poppins Medium" panose="00000600000000000000" pitchFamily="50" charset="0"/>
              </a:rPr>
              <a:t>2N</a:t>
            </a:r>
          </a:p>
        </p:txBody>
      </p:sp>
      <p:sp>
        <p:nvSpPr>
          <p:cNvPr id="14" name="Oval 13">
            <a:extLst>
              <a:ext uri="{FF2B5EF4-FFF2-40B4-BE49-F238E27FC236}">
                <a16:creationId xmlns:a16="http://schemas.microsoft.com/office/drawing/2014/main" xmlns="" id="{8637A0DE-6AE3-4D46-8A43-43744D0C5E71}"/>
              </a:ext>
            </a:extLst>
          </p:cNvPr>
          <p:cNvSpPr/>
          <p:nvPr/>
        </p:nvSpPr>
        <p:spPr>
          <a:xfrm>
            <a:off x="7269376" y="6171069"/>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5C9A6DF9-AFC5-4727-8F94-DA3C427D5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85"/>
          <a:stretch/>
        </p:blipFill>
        <p:spPr>
          <a:xfrm>
            <a:off x="-1" y="1181947"/>
            <a:ext cx="5279975" cy="5370220"/>
          </a:xfrm>
          <a:prstGeom prst="rect">
            <a:avLst/>
          </a:prstGeom>
        </p:spPr>
      </p:pic>
    </p:spTree>
    <p:extLst>
      <p:ext uri="{BB962C8B-B14F-4D97-AF65-F5344CB8AC3E}">
        <p14:creationId xmlns:p14="http://schemas.microsoft.com/office/powerpoint/2010/main" val="2094258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5595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956468"/>
            <a:ext cx="6595431" cy="561816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79499" y="917553"/>
            <a:ext cx="6612501" cy="595547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LCD Display with Green Backlight</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Quad Band GSM -850MHz/900MHz/1800MHz/1900MHz -3G HSPA/UMTS -B1/B2/B5/B8 Band -4G FDD-LTE –B1/B3/B5/B7/B8 Band -4G TDD-LTE –B38/B40/B41 Band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a:t>
            </a:r>
            <a:r>
              <a:rPr lang="en-US" altLang="en-US" sz="1100" b="1" dirty="0" err="1">
                <a:solidFill>
                  <a:schemeClr val="bg1"/>
                </a:solidFill>
                <a:latin typeface="Poppins Light" panose="00000400000000000000" pitchFamily="2" charset="0"/>
                <a:cs typeface="Poppins Light" panose="00000400000000000000" pitchFamily="2" charset="0"/>
              </a:rPr>
              <a:t>VoLTE</a:t>
            </a:r>
            <a:r>
              <a:rPr lang="en-US" altLang="en-US" sz="1100" b="1" dirty="0">
                <a:solidFill>
                  <a:schemeClr val="bg1"/>
                </a:solidFill>
                <a:latin typeface="Poppins Light" panose="00000400000000000000" pitchFamily="2" charset="0"/>
                <a:cs typeface="Poppins Light" panose="00000400000000000000" pitchFamily="2" charset="0"/>
              </a:rPr>
              <a:t> (HD Voice Calling Service on 4G-LTE)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Wi-Fi Function (Hotspot Capability- 8 Users)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Receive &amp; Send SMS –Maximum 400 SMS can be stored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Phone Book to Store 500 Nos with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Speed </a:t>
            </a:r>
            <a:r>
              <a:rPr lang="en-US" altLang="en-US" sz="1100" b="1" dirty="0" err="1">
                <a:solidFill>
                  <a:schemeClr val="bg1"/>
                </a:solidFill>
                <a:latin typeface="Poppins Light" panose="00000400000000000000" pitchFamily="2" charset="0"/>
                <a:cs typeface="Poppins Light" panose="00000400000000000000" pitchFamily="2" charset="0"/>
              </a:rPr>
              <a:t>Dialling</a:t>
            </a:r>
            <a:r>
              <a:rPr lang="en-US" altLang="en-US" sz="1100" b="1" dirty="0">
                <a:solidFill>
                  <a:schemeClr val="bg1"/>
                </a:solidFill>
                <a:latin typeface="Poppins Light" panose="00000400000000000000" pitchFamily="2" charset="0"/>
                <a:cs typeface="Poppins Light" panose="00000400000000000000" pitchFamily="2" charset="0"/>
              </a:rPr>
              <a:t> Function for dial out of pre-stored phone numbers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Log to store Missed, </a:t>
            </a:r>
            <a:r>
              <a:rPr lang="en-US" altLang="en-US" sz="1100" b="1" dirty="0" err="1">
                <a:solidFill>
                  <a:schemeClr val="bg1"/>
                </a:solidFill>
                <a:latin typeface="Poppins Light" panose="00000400000000000000" pitchFamily="2" charset="0"/>
                <a:cs typeface="Poppins Light" panose="00000400000000000000" pitchFamily="2" charset="0"/>
              </a:rPr>
              <a:t>Dialled</a:t>
            </a:r>
            <a:r>
              <a:rPr lang="en-US" altLang="en-US" sz="1100" b="1" dirty="0">
                <a:solidFill>
                  <a:schemeClr val="bg1"/>
                </a:solidFill>
                <a:latin typeface="Poppins Light" panose="00000400000000000000" pitchFamily="2" charset="0"/>
                <a:cs typeface="Poppins Light" panose="00000400000000000000" pitchFamily="2" charset="0"/>
              </a:rPr>
              <a:t> &amp; Received Calls (20 each)</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Pre-</a:t>
            </a:r>
            <a:r>
              <a:rPr lang="en-US" altLang="en-US" sz="1100" b="1" dirty="0" err="1">
                <a:solidFill>
                  <a:schemeClr val="bg1"/>
                </a:solidFill>
                <a:latin typeface="Poppins Light" panose="00000400000000000000" pitchFamily="2" charset="0"/>
                <a:cs typeface="Poppins Light" panose="00000400000000000000" pitchFamily="2" charset="0"/>
              </a:rPr>
              <a:t>dialling</a:t>
            </a:r>
            <a:r>
              <a:rPr lang="en-US" altLang="en-US" sz="1100" b="1" dirty="0">
                <a:solidFill>
                  <a:schemeClr val="bg1"/>
                </a:solidFill>
                <a:latin typeface="Poppins Light" panose="00000400000000000000" pitchFamily="2" charset="0"/>
                <a:cs typeface="Poppins Light" panose="00000400000000000000" pitchFamily="2" charset="0"/>
              </a:rPr>
              <a:t> and clear function</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Standby Time (Wi-Fi Off)– 50 </a:t>
            </a:r>
            <a:r>
              <a:rPr lang="en-US" altLang="en-US" sz="1100" b="1" dirty="0" err="1">
                <a:solidFill>
                  <a:schemeClr val="bg1"/>
                </a:solidFill>
                <a:latin typeface="Poppins Light" panose="00000400000000000000" pitchFamily="2" charset="0"/>
                <a:cs typeface="Poppins Light" panose="00000400000000000000" pitchFamily="2" charset="0"/>
              </a:rPr>
              <a:t>Hrs</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Talk-Time (Wi-Fi Off) – 3 </a:t>
            </a:r>
            <a:r>
              <a:rPr lang="en-US" altLang="en-US" sz="1100" b="1" dirty="0" err="1">
                <a:solidFill>
                  <a:schemeClr val="bg1"/>
                </a:solidFill>
                <a:latin typeface="Poppins Light" panose="00000400000000000000" pitchFamily="2" charset="0"/>
                <a:cs typeface="Poppins Light" panose="00000400000000000000" pitchFamily="2" charset="0"/>
              </a:rPr>
              <a:t>Hrs</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Two-Way Speakerphone with Adjustable Receive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Handset Receive Volume Control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Alarm Function with Snooze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Basic Calculator </a:t>
            </a:r>
            <a:r>
              <a:rPr lang="en-US" altLang="en-US" sz="1100" b="1" dirty="0" err="1">
                <a:solidFill>
                  <a:schemeClr val="bg1"/>
                </a:solidFill>
                <a:latin typeface="Poppins Light" panose="00000400000000000000" pitchFamily="2" charset="0"/>
                <a:cs typeface="Poppins Light" panose="00000400000000000000" pitchFamily="2" charset="0"/>
              </a:rPr>
              <a:t>Functionl</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Capacity, Signal Strength, Date &amp; Time, Wi-Fi and Data “ON” Display on LCD 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Power ON/OFF with Tone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High performance detachable “TNC” antenna</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Supports Phone Lock Function for </a:t>
            </a:r>
            <a:r>
              <a:rPr lang="en-US" altLang="en-US" sz="1100" b="1" dirty="0" smtClean="0">
                <a:solidFill>
                  <a:schemeClr val="bg1"/>
                </a:solidFill>
                <a:latin typeface="Poppins Light" panose="00000400000000000000" pitchFamily="2" charset="0"/>
                <a:cs typeface="Poppins Light" panose="00000400000000000000" pitchFamily="2" charset="0"/>
              </a:rPr>
              <a:t>Security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Tec No. </a:t>
            </a:r>
            <a:r>
              <a:rPr lang="en-US" sz="1100" dirty="0">
                <a:solidFill>
                  <a:schemeClr val="bg1"/>
                </a:solidFill>
                <a:latin typeface="Poppins" panose="00000500000000000000" pitchFamily="2" charset="0"/>
                <a:cs typeface="Poppins" panose="00000500000000000000" pitchFamily="2" charset="0"/>
              </a:rPr>
              <a:t>TEC18351906</a:t>
            </a:r>
          </a:p>
          <a:p>
            <a:pPr marL="285750" indent="-285750">
              <a:lnSpc>
                <a:spcPct val="150000"/>
              </a:lnSpc>
              <a:buFont typeface="Arial" panose="020B0604020202020204" pitchFamily="34" charset="0"/>
              <a:buChar char="•"/>
            </a:pPr>
            <a:endParaRPr lang="en-US" altLang="en-US" sz="1100" b="1" dirty="0">
              <a:solidFill>
                <a:schemeClr val="bg1"/>
              </a:solidFill>
              <a:latin typeface="Poppins Light" panose="00000400000000000000" pitchFamily="2" charset="0"/>
              <a:cs typeface="Poppins Light" panose="000004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2267480" cy="369332"/>
          </a:xfrm>
          <a:prstGeom prst="rect">
            <a:avLst/>
          </a:prstGeom>
        </p:spPr>
        <p:txBody>
          <a:bodyPr wrap="none">
            <a:spAutoFit/>
          </a:bodyPr>
          <a:lstStyle/>
          <a:p>
            <a:r>
              <a:rPr lang="en-US" dirty="0">
                <a:solidFill>
                  <a:schemeClr val="bg1"/>
                </a:solidFill>
              </a:rPr>
              <a:t>Fixed Wireless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96567" y="229909"/>
            <a:ext cx="5703691" cy="923330"/>
          </a:xfrm>
          <a:prstGeom prst="rect">
            <a:avLst/>
          </a:prstGeom>
          <a:noFill/>
        </p:spPr>
        <p:txBody>
          <a:bodyPr wrap="square" rtlCol="0">
            <a:spAutoFit/>
          </a:bodyPr>
          <a:lstStyle/>
          <a:p>
            <a:r>
              <a:rPr lang="en-US" sz="2400" b="1" spc="600" dirty="0">
                <a:latin typeface="Poppins regular"/>
                <a:cs typeface="Poppins Black" panose="00000A00000000000000" pitchFamily="50" charset="0"/>
              </a:rPr>
              <a:t>MODEL</a:t>
            </a:r>
            <a:r>
              <a:rPr lang="en-US" sz="5400" b="1" spc="600" dirty="0">
                <a:solidFill>
                  <a:srgbClr val="ED2362"/>
                </a:solidFill>
                <a:latin typeface="Poppins Black" panose="00000A00000000000000" pitchFamily="50" charset="0"/>
                <a:cs typeface="Poppins Black" panose="00000A00000000000000" pitchFamily="50" charset="0"/>
              </a:rPr>
              <a:t>F</a:t>
            </a:r>
            <a:r>
              <a:rPr lang="en-US" sz="5400" b="1" spc="600" dirty="0">
                <a:latin typeface="Poppins Medium" panose="00000600000000000000" pitchFamily="50" charset="0"/>
                <a:cs typeface="Poppins Medium" panose="00000600000000000000" pitchFamily="50" charset="0"/>
              </a:rPr>
              <a:t>3-4G</a:t>
            </a:r>
          </a:p>
        </p:txBody>
      </p:sp>
      <p:pic>
        <p:nvPicPr>
          <p:cNvPr id="13" name="Picture 12">
            <a:extLst>
              <a:ext uri="{FF2B5EF4-FFF2-40B4-BE49-F238E27FC236}">
                <a16:creationId xmlns:a16="http://schemas.microsoft.com/office/drawing/2014/main" xmlns="" id="{6CE6B819-82F7-44BD-A48F-B14D84163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810"/>
            <a:ext cx="6230715" cy="6210713"/>
          </a:xfrm>
          <a:prstGeom prst="rect">
            <a:avLst/>
          </a:prstGeom>
        </p:spPr>
      </p:pic>
    </p:spTree>
    <p:extLst>
      <p:ext uri="{BB962C8B-B14F-4D97-AF65-F5344CB8AC3E}">
        <p14:creationId xmlns:p14="http://schemas.microsoft.com/office/powerpoint/2010/main" val="3788621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55984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956468"/>
            <a:ext cx="6595431" cy="5657084"/>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579500" y="835047"/>
            <a:ext cx="6097836" cy="593239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VoLTE</a:t>
            </a:r>
            <a:r>
              <a:rPr lang="en-US" altLang="en-US" sz="1100" b="1" dirty="0">
                <a:solidFill>
                  <a:schemeClr val="bg1"/>
                </a:solidFill>
                <a:latin typeface="Poppins Light" panose="00000400000000000000" pitchFamily="2" charset="0"/>
                <a:cs typeface="Poppins Light" panose="00000400000000000000" pitchFamily="2" charset="0"/>
              </a:rPr>
              <a:t> / 4G / 3G / 2G</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Bluetooth</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FM Radio</a:t>
            </a: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HotLine</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Caller-Line Identification (CLI)</a:t>
            </a:r>
          </a:p>
          <a:p>
            <a:pPr marL="285750" indent="-285750">
              <a:lnSpc>
                <a:spcPct val="150000"/>
              </a:lnSpc>
              <a:buFont typeface="Arial" panose="020B0604020202020204" pitchFamily="34" charset="0"/>
              <a:buChar char="•"/>
            </a:pPr>
            <a:r>
              <a:rPr lang="en-US" altLang="en-US" sz="1100" b="1" dirty="0" err="1">
                <a:solidFill>
                  <a:schemeClr val="bg1"/>
                </a:solidFill>
                <a:latin typeface="Poppins Light" panose="00000400000000000000" pitchFamily="2" charset="0"/>
                <a:cs typeface="Poppins Light" panose="00000400000000000000" pitchFamily="2" charset="0"/>
              </a:rPr>
              <a:t>Colour</a:t>
            </a:r>
            <a:r>
              <a:rPr lang="en-US" altLang="en-US" sz="1100" b="1" dirty="0">
                <a:solidFill>
                  <a:schemeClr val="bg1"/>
                </a:solidFill>
                <a:latin typeface="Poppins Light" panose="00000400000000000000" pitchFamily="2" charset="0"/>
                <a:cs typeface="Poppins Light" panose="00000400000000000000" pitchFamily="2" charset="0"/>
              </a:rPr>
              <a:t> LCD 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High Performance ‘TNC’ Antenna</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Adaptor with Surge Protection</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Wallpaper Setting</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Receive &amp; Send SMS - Maximum 500 SMS can be stored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Phone Book to Store 1000 Nos with Name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log to store Missed, Dialed &amp; Received Calls</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Call Recording Facility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Alarm with Snooze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Speed Dial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Standby Time (Wi-Fi OFF) - 50 </a:t>
            </a:r>
            <a:r>
              <a:rPr lang="en-US" altLang="en-US" sz="1100" b="1" dirty="0" err="1">
                <a:solidFill>
                  <a:schemeClr val="bg1"/>
                </a:solidFill>
                <a:latin typeface="Poppins Light" panose="00000400000000000000" pitchFamily="2" charset="0"/>
                <a:cs typeface="Poppins Light" panose="00000400000000000000" pitchFamily="2" charset="0"/>
              </a:rPr>
              <a:t>Hrs</a:t>
            </a:r>
            <a:endParaRPr lang="en-US" altLang="en-US" sz="1100" b="1" dirty="0">
              <a:solidFill>
                <a:schemeClr val="bg1"/>
              </a:solidFill>
              <a:latin typeface="Poppins Light" panose="00000400000000000000" pitchFamily="2" charset="0"/>
              <a:cs typeface="Poppins Light" panose="00000400000000000000" pitchFamily="2" charset="0"/>
            </a:endParaRP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Direct Memory Keys (M1, M2, M3, M4)</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Screen Lock Facility with Password</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Two-Way Speakerphone with Adjustable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Handset Receive Volume Control</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Selectable Ring Melodies with Adjustable Ring Volume</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2" charset="0"/>
                <a:cs typeface="Poppins Light" panose="00000400000000000000" pitchFamily="2" charset="0"/>
              </a:rPr>
              <a:t>Battery Capacity, Signal Strength, Date &amp; Time on LCD </a:t>
            </a:r>
            <a:r>
              <a:rPr lang="en-US" altLang="en-US" sz="1100" b="1" dirty="0" smtClean="0">
                <a:solidFill>
                  <a:schemeClr val="bg1"/>
                </a:solidFill>
                <a:latin typeface="Poppins Light" panose="00000400000000000000" pitchFamily="2" charset="0"/>
                <a:cs typeface="Poppins Light" panose="00000400000000000000" pitchFamily="2" charset="0"/>
              </a:rPr>
              <a:t>Display</a:t>
            </a:r>
          </a:p>
          <a:p>
            <a:pPr marL="285750" indent="-285750">
              <a:lnSpc>
                <a:spcPct val="150000"/>
              </a:lnSpc>
              <a:buFont typeface="Arial" panose="020B0604020202020204" pitchFamily="34" charset="0"/>
              <a:buChar char="•"/>
            </a:pPr>
            <a:r>
              <a:rPr lang="en-US" altLang="en-US" sz="1100" b="1" dirty="0">
                <a:solidFill>
                  <a:schemeClr val="bg1"/>
                </a:solidFill>
                <a:latin typeface="Poppins Light" panose="00000400000000000000" pitchFamily="50" charset="0"/>
                <a:cs typeface="Poppins Light" panose="00000400000000000000" pitchFamily="50" charset="0"/>
              </a:rPr>
              <a:t>Tec No. </a:t>
            </a:r>
            <a:r>
              <a:rPr lang="en-US" sz="1100" dirty="0" smtClean="0">
                <a:solidFill>
                  <a:schemeClr val="bg1"/>
                </a:solidFill>
                <a:latin typeface="Poppins" panose="00000500000000000000" pitchFamily="2" charset="0"/>
                <a:cs typeface="Poppins" panose="00000500000000000000" pitchFamily="2" charset="0"/>
              </a:rPr>
              <a:t>TEC18351906</a:t>
            </a:r>
            <a:endParaRPr lang="en-US" sz="11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2267480" cy="369332"/>
          </a:xfrm>
          <a:prstGeom prst="rect">
            <a:avLst/>
          </a:prstGeom>
        </p:spPr>
        <p:txBody>
          <a:bodyPr wrap="none">
            <a:spAutoFit/>
          </a:bodyPr>
          <a:lstStyle/>
          <a:p>
            <a:r>
              <a:rPr lang="en-US" dirty="0">
                <a:solidFill>
                  <a:schemeClr val="bg1"/>
                </a:solidFill>
              </a:rPr>
              <a:t>Fixed Wireless Phones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596567" y="229909"/>
            <a:ext cx="5703691" cy="923330"/>
          </a:xfrm>
          <a:prstGeom prst="rect">
            <a:avLst/>
          </a:prstGeom>
          <a:noFill/>
        </p:spPr>
        <p:txBody>
          <a:bodyPr wrap="square" rtlCol="0">
            <a:spAutoFit/>
          </a:bodyPr>
          <a:lstStyle/>
          <a:p>
            <a:r>
              <a:rPr lang="en-US" sz="2400" b="1" spc="600" dirty="0">
                <a:latin typeface="Poppins regular"/>
                <a:cs typeface="Poppins Black" panose="00000A00000000000000" pitchFamily="50" charset="0"/>
              </a:rPr>
              <a:t>MODEL</a:t>
            </a:r>
            <a:r>
              <a:rPr lang="en-US" sz="5400" b="1" spc="600" dirty="0">
                <a:solidFill>
                  <a:srgbClr val="ED2362"/>
                </a:solidFill>
                <a:latin typeface="Poppins Black" panose="00000A00000000000000" pitchFamily="50" charset="0"/>
                <a:cs typeface="Poppins Black" panose="00000A00000000000000" pitchFamily="50" charset="0"/>
              </a:rPr>
              <a:t>F</a:t>
            </a:r>
            <a:r>
              <a:rPr lang="en-US" sz="5400" b="1" spc="600" dirty="0">
                <a:latin typeface="Poppins Medium" panose="00000600000000000000" pitchFamily="50" charset="0"/>
                <a:cs typeface="Poppins Medium" panose="00000600000000000000" pitchFamily="50" charset="0"/>
              </a:rPr>
              <a:t>5-4G</a:t>
            </a:r>
          </a:p>
        </p:txBody>
      </p:sp>
      <p:pic>
        <p:nvPicPr>
          <p:cNvPr id="13" name="Picture 12">
            <a:extLst>
              <a:ext uri="{FF2B5EF4-FFF2-40B4-BE49-F238E27FC236}">
                <a16:creationId xmlns:a16="http://schemas.microsoft.com/office/drawing/2014/main" xmlns="" id="{3F481678-D391-4200-B7D8-8E3C27A0A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 y="1275326"/>
            <a:ext cx="5860710" cy="5522703"/>
          </a:xfrm>
          <a:prstGeom prst="rect">
            <a:avLst/>
          </a:prstGeom>
        </p:spPr>
      </p:pic>
    </p:spTree>
    <p:extLst>
      <p:ext uri="{BB962C8B-B14F-4D97-AF65-F5344CB8AC3E}">
        <p14:creationId xmlns:p14="http://schemas.microsoft.com/office/powerpoint/2010/main" val="3380210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5810151F-2C33-4046-AE11-D3630AD4DB5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9" y="2400215"/>
            <a:ext cx="6096000" cy="756744"/>
          </a:xfrm>
          <a:prstGeom prst="rect">
            <a:avLst/>
          </a:prstGeom>
        </p:spPr>
      </p:pic>
      <p:sp>
        <p:nvSpPr>
          <p:cNvPr id="5" name="TextBox 4">
            <a:extLst>
              <a:ext uri="{FF2B5EF4-FFF2-40B4-BE49-F238E27FC236}">
                <a16:creationId xmlns:a16="http://schemas.microsoft.com/office/drawing/2014/main" xmlns="" id="{4B722890-E5AB-45B8-83DD-C075ECAED220}"/>
              </a:ext>
            </a:extLst>
          </p:cNvPr>
          <p:cNvSpPr txBox="1"/>
          <p:nvPr/>
        </p:nvSpPr>
        <p:spPr>
          <a:xfrm>
            <a:off x="3799489" y="2214884"/>
            <a:ext cx="4593020" cy="492443"/>
          </a:xfrm>
          <a:prstGeom prst="rect">
            <a:avLst/>
          </a:prstGeom>
          <a:noFill/>
        </p:spPr>
        <p:txBody>
          <a:bodyPr wrap="square" rtlCol="0">
            <a:spAutoFit/>
          </a:bodyPr>
          <a:lstStyle/>
          <a:p>
            <a:pPr algn="ctr"/>
            <a:r>
              <a:rPr lang="en-US" sz="2600" b="1" spc="300" dirty="0">
                <a:solidFill>
                  <a:srgbClr val="ED2362"/>
                </a:solidFill>
                <a:latin typeface="Poppins Black" panose="00000A00000000000000" pitchFamily="50" charset="0"/>
                <a:cs typeface="Poppins Black" panose="00000A00000000000000" pitchFamily="50" charset="0"/>
              </a:rPr>
              <a:t>WIRELESS CAMERA</a:t>
            </a:r>
            <a:endParaRPr lang="en-US" sz="2600" b="1" spc="300" dirty="0">
              <a:latin typeface="Poppins Medium" panose="00000600000000000000" pitchFamily="50" charset="0"/>
              <a:cs typeface="Poppins Medium" panose="00000600000000000000" pitchFamily="50" charset="0"/>
            </a:endParaRPr>
          </a:p>
        </p:txBody>
      </p:sp>
      <p:sp>
        <p:nvSpPr>
          <p:cNvPr id="2" name="TextBox 1">
            <a:extLst>
              <a:ext uri="{FF2B5EF4-FFF2-40B4-BE49-F238E27FC236}">
                <a16:creationId xmlns:a16="http://schemas.microsoft.com/office/drawing/2014/main" xmlns="" id="{E6B063FF-D0BF-A641-8BFA-5B116D91CB90}"/>
              </a:ext>
            </a:extLst>
          </p:cNvPr>
          <p:cNvSpPr txBox="1"/>
          <p:nvPr/>
        </p:nvSpPr>
        <p:spPr>
          <a:xfrm>
            <a:off x="2007476" y="3342290"/>
            <a:ext cx="8776138" cy="923330"/>
          </a:xfrm>
          <a:prstGeom prst="rect">
            <a:avLst/>
          </a:prstGeom>
          <a:noFill/>
        </p:spPr>
        <p:txBody>
          <a:bodyPr wrap="square" rtlCol="0">
            <a:spAutoFit/>
          </a:bodyPr>
          <a:lstStyle/>
          <a:p>
            <a:pPr algn="ctr"/>
            <a:r>
              <a:rPr lang="en-IN" dirty="0"/>
              <a:t>It is our mission to protect your home, office buildings and business premises with our wireless security camera installation. Wireless cameras are easy to put in any place and can be installed easily. We also provide supportive monitoring setup.</a:t>
            </a:r>
          </a:p>
        </p:txBody>
      </p:sp>
    </p:spTree>
    <p:extLst>
      <p:ext uri="{BB962C8B-B14F-4D97-AF65-F5344CB8AC3E}">
        <p14:creationId xmlns:p14="http://schemas.microsoft.com/office/powerpoint/2010/main" val="293412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E28A7C2C-5BC4-4B9D-A7EF-BBAF54294596}"/>
              </a:ext>
            </a:extLst>
          </p:cNvPr>
          <p:cNvSpPr/>
          <p:nvPr/>
        </p:nvSpPr>
        <p:spPr>
          <a:xfrm>
            <a:off x="0" y="1015068"/>
            <a:ext cx="5579502" cy="44740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2558986"/>
            <a:ext cx="6595431" cy="293008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66994" y="2488254"/>
            <a:ext cx="6097836" cy="300082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Remote monitoring for real time control from anywhere via Phone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Multi people sharing</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Supports HD Video 720P</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Motion detection function</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Supports Micro SD card (Up to 128GB) to Capture and store video</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2" charset="0"/>
                <a:cs typeface="Poppins Light" panose="00000400000000000000" pitchFamily="2" charset="0"/>
              </a:rPr>
              <a:t>Pan Till Zoom to get a better view of a specific </a:t>
            </a:r>
            <a:r>
              <a:rPr lang="en-US" altLang="en-US" sz="1400" b="1" dirty="0" smtClean="0">
                <a:solidFill>
                  <a:schemeClr val="bg1"/>
                </a:solidFill>
                <a:latin typeface="Poppins Light" panose="00000400000000000000" pitchFamily="2" charset="0"/>
                <a:cs typeface="Poppins Light" panose="00000400000000000000" pitchFamily="2" charset="0"/>
              </a:rPr>
              <a:t>area</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07054" y="626994"/>
            <a:ext cx="1845633" cy="369332"/>
          </a:xfrm>
          <a:prstGeom prst="rect">
            <a:avLst/>
          </a:prstGeom>
        </p:spPr>
        <p:txBody>
          <a:bodyPr wrap="none">
            <a:spAutoFit/>
          </a:bodyPr>
          <a:lstStyle/>
          <a:p>
            <a:r>
              <a:rPr lang="en-US" dirty="0">
                <a:solidFill>
                  <a:schemeClr val="bg1"/>
                </a:solidFill>
              </a:rPr>
              <a:t>Wireless Cameras</a:t>
            </a:r>
          </a:p>
        </p:txBody>
      </p:sp>
      <p:sp>
        <p:nvSpPr>
          <p:cNvPr id="19" name="Rectangle 1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21" name="Rectangle 2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3" name="TextBox 22">
            <a:extLst>
              <a:ext uri="{FF2B5EF4-FFF2-40B4-BE49-F238E27FC236}">
                <a16:creationId xmlns:a16="http://schemas.microsoft.com/office/drawing/2014/main" xmlns="" id="{B23D8E7F-64A0-4F17-A97A-F081099AC74B}"/>
              </a:ext>
            </a:extLst>
          </p:cNvPr>
          <p:cNvSpPr txBox="1"/>
          <p:nvPr/>
        </p:nvSpPr>
        <p:spPr>
          <a:xfrm>
            <a:off x="5666994" y="155911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CC</a:t>
            </a:r>
            <a:r>
              <a:rPr lang="en-US" sz="6000" b="1" spc="600" dirty="0">
                <a:latin typeface="Poppins Medium" panose="00000600000000000000" pitchFamily="50" charset="0"/>
                <a:cs typeface="Poppins Medium" panose="00000600000000000000" pitchFamily="50" charset="0"/>
              </a:rPr>
              <a:t>2</a:t>
            </a:r>
          </a:p>
        </p:txBody>
      </p:sp>
      <p:pic>
        <p:nvPicPr>
          <p:cNvPr id="13" name="Picture 12">
            <a:extLst>
              <a:ext uri="{FF2B5EF4-FFF2-40B4-BE49-F238E27FC236}">
                <a16:creationId xmlns:a16="http://schemas.microsoft.com/office/drawing/2014/main" xmlns="" id="{00E71544-5AD4-48A5-9402-9BBDBDFC7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48" y="1096715"/>
            <a:ext cx="3236276" cy="4036679"/>
          </a:xfrm>
          <a:prstGeom prst="rect">
            <a:avLst/>
          </a:prstGeom>
        </p:spPr>
      </p:pic>
    </p:spTree>
    <p:extLst>
      <p:ext uri="{BB962C8B-B14F-4D97-AF65-F5344CB8AC3E}">
        <p14:creationId xmlns:p14="http://schemas.microsoft.com/office/powerpoint/2010/main" val="29913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2ACBD17-4A6A-45FC-AE9A-E9612C79B6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802" t="-6554" r="-902" b="11817"/>
          <a:stretch/>
        </p:blipFill>
        <p:spPr>
          <a:xfrm>
            <a:off x="489920" y="860604"/>
            <a:ext cx="2763643" cy="1990654"/>
          </a:xfrm>
          <a:prstGeom prst="rect">
            <a:avLst/>
          </a:prstGeom>
        </p:spPr>
      </p:pic>
      <p:sp>
        <p:nvSpPr>
          <p:cNvPr id="5" name="TextBox 4">
            <a:extLst>
              <a:ext uri="{FF2B5EF4-FFF2-40B4-BE49-F238E27FC236}">
                <a16:creationId xmlns:a16="http://schemas.microsoft.com/office/drawing/2014/main" xmlns="" id="{986968FE-1551-4AD0-B57F-9E4E13135D7F}"/>
              </a:ext>
            </a:extLst>
          </p:cNvPr>
          <p:cNvSpPr txBox="1"/>
          <p:nvPr/>
        </p:nvSpPr>
        <p:spPr>
          <a:xfrm>
            <a:off x="1275908" y="3059668"/>
            <a:ext cx="1977655" cy="369332"/>
          </a:xfrm>
          <a:prstGeom prst="rect">
            <a:avLst/>
          </a:prstGeom>
          <a:noFill/>
        </p:spPr>
        <p:txBody>
          <a:bodyPr wrap="square" rtlCol="0">
            <a:spAutoFit/>
          </a:bodyPr>
          <a:lstStyle/>
          <a:p>
            <a:r>
              <a:rPr lang="en-US" dirty="0"/>
              <a:t>PH Blue</a:t>
            </a:r>
          </a:p>
        </p:txBody>
      </p:sp>
      <p:pic>
        <p:nvPicPr>
          <p:cNvPr id="6" name="Picture 5">
            <a:extLst>
              <a:ext uri="{FF2B5EF4-FFF2-40B4-BE49-F238E27FC236}">
                <a16:creationId xmlns:a16="http://schemas.microsoft.com/office/drawing/2014/main" xmlns="" id="{779DEAC3-AD41-4119-97D8-BA8B964BE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79"/>
          <a:stretch/>
        </p:blipFill>
        <p:spPr>
          <a:xfrm>
            <a:off x="4051005" y="1310895"/>
            <a:ext cx="2349795" cy="1540363"/>
          </a:xfrm>
          <a:prstGeom prst="rect">
            <a:avLst/>
          </a:prstGeom>
        </p:spPr>
      </p:pic>
      <p:sp>
        <p:nvSpPr>
          <p:cNvPr id="7" name="TextBox 6">
            <a:extLst>
              <a:ext uri="{FF2B5EF4-FFF2-40B4-BE49-F238E27FC236}">
                <a16:creationId xmlns:a16="http://schemas.microsoft.com/office/drawing/2014/main" xmlns="" id="{71AFBC1A-0872-42AD-AC53-0AB249DB8EB3}"/>
              </a:ext>
            </a:extLst>
          </p:cNvPr>
          <p:cNvSpPr txBox="1"/>
          <p:nvPr/>
        </p:nvSpPr>
        <p:spPr>
          <a:xfrm>
            <a:off x="4941872" y="3059668"/>
            <a:ext cx="1977655" cy="369332"/>
          </a:xfrm>
          <a:prstGeom prst="rect">
            <a:avLst/>
          </a:prstGeom>
          <a:noFill/>
        </p:spPr>
        <p:txBody>
          <a:bodyPr wrap="square" rtlCol="0">
            <a:spAutoFit/>
          </a:bodyPr>
          <a:lstStyle/>
          <a:p>
            <a:r>
              <a:rPr lang="en-US" dirty="0"/>
              <a:t>Black</a:t>
            </a:r>
          </a:p>
        </p:txBody>
      </p:sp>
      <p:pic>
        <p:nvPicPr>
          <p:cNvPr id="9" name="Picture 8">
            <a:extLst>
              <a:ext uri="{FF2B5EF4-FFF2-40B4-BE49-F238E27FC236}">
                <a16:creationId xmlns:a16="http://schemas.microsoft.com/office/drawing/2014/main" xmlns="" id="{371B5B2D-EF67-464D-B2A2-4B92A94667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3"/>
          <a:stretch/>
        </p:blipFill>
        <p:spPr>
          <a:xfrm>
            <a:off x="7250129" y="1167073"/>
            <a:ext cx="1810086" cy="1981889"/>
          </a:xfrm>
          <a:prstGeom prst="rect">
            <a:avLst/>
          </a:prstGeom>
        </p:spPr>
      </p:pic>
      <p:sp>
        <p:nvSpPr>
          <p:cNvPr id="10" name="TextBox 9">
            <a:extLst>
              <a:ext uri="{FF2B5EF4-FFF2-40B4-BE49-F238E27FC236}">
                <a16:creationId xmlns:a16="http://schemas.microsoft.com/office/drawing/2014/main" xmlns="" id="{189B3E55-BBC6-402E-8EAE-75F29905FBF8}"/>
              </a:ext>
            </a:extLst>
          </p:cNvPr>
          <p:cNvSpPr txBox="1"/>
          <p:nvPr/>
        </p:nvSpPr>
        <p:spPr>
          <a:xfrm>
            <a:off x="7949611" y="3089057"/>
            <a:ext cx="1977655" cy="369332"/>
          </a:xfrm>
          <a:prstGeom prst="rect">
            <a:avLst/>
          </a:prstGeom>
          <a:noFill/>
        </p:spPr>
        <p:txBody>
          <a:bodyPr wrap="square" rtlCol="0">
            <a:spAutoFit/>
          </a:bodyPr>
          <a:lstStyle/>
          <a:p>
            <a:r>
              <a:rPr lang="en-US" dirty="0"/>
              <a:t>WARM grey</a:t>
            </a:r>
          </a:p>
        </p:txBody>
      </p:sp>
      <p:sp>
        <p:nvSpPr>
          <p:cNvPr id="11" name="TextBox 10">
            <a:extLst>
              <a:ext uri="{FF2B5EF4-FFF2-40B4-BE49-F238E27FC236}">
                <a16:creationId xmlns:a16="http://schemas.microsoft.com/office/drawing/2014/main" xmlns="" id="{A20782A6-0AB9-47D0-AE12-BA49AE21D735}"/>
              </a:ext>
            </a:extLst>
          </p:cNvPr>
          <p:cNvSpPr txBox="1"/>
          <p:nvPr/>
        </p:nvSpPr>
        <p:spPr>
          <a:xfrm>
            <a:off x="10409274" y="3059668"/>
            <a:ext cx="1206301" cy="369332"/>
          </a:xfrm>
          <a:prstGeom prst="rect">
            <a:avLst/>
          </a:prstGeom>
          <a:noFill/>
        </p:spPr>
        <p:txBody>
          <a:bodyPr wrap="square" rtlCol="0">
            <a:spAutoFit/>
          </a:bodyPr>
          <a:lstStyle/>
          <a:p>
            <a:r>
              <a:rPr lang="en-US" dirty="0"/>
              <a:t>Dark red</a:t>
            </a:r>
          </a:p>
        </p:txBody>
      </p:sp>
    </p:spTree>
    <p:extLst>
      <p:ext uri="{BB962C8B-B14F-4D97-AF65-F5344CB8AC3E}">
        <p14:creationId xmlns:p14="http://schemas.microsoft.com/office/powerpoint/2010/main" val="711390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28A7C2C-5BC4-4B9D-A7EF-BBAF54294596}"/>
              </a:ext>
            </a:extLst>
          </p:cNvPr>
          <p:cNvSpPr/>
          <p:nvPr/>
        </p:nvSpPr>
        <p:spPr>
          <a:xfrm>
            <a:off x="0" y="1015068"/>
            <a:ext cx="5579502" cy="4033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973639"/>
            <a:ext cx="6595431" cy="307454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23D8E7F-64A0-4F17-A97A-F081099AC74B}"/>
              </a:ext>
            </a:extLst>
          </p:cNvPr>
          <p:cNvSpPr txBox="1"/>
          <p:nvPr/>
        </p:nvSpPr>
        <p:spPr>
          <a:xfrm>
            <a:off x="5541932" y="957976"/>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11</a:t>
            </a:r>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70937" y="2066616"/>
            <a:ext cx="6097836" cy="309315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 Ringer volume control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pulse Switchable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Mute,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 Pause,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LED for Ring indication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Wall/ Desk Mountable</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Colour</a:t>
            </a: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smtClean="0">
                <a:solidFill>
                  <a:schemeClr val="bg1"/>
                </a:solidFill>
                <a:latin typeface="Poppins Light" panose="00000400000000000000" pitchFamily="50" charset="0"/>
                <a:cs typeface="Poppins Light" panose="00000400000000000000" pitchFamily="50" charset="0"/>
              </a:rPr>
              <a:t>Tec No. </a:t>
            </a:r>
            <a:r>
              <a:rPr lang="en-US" sz="1400" dirty="0">
                <a:solidFill>
                  <a:schemeClr val="bg1"/>
                </a:solidFill>
                <a:latin typeface="Poppins" panose="00000500000000000000" pitchFamily="2" charset="0"/>
                <a:cs typeface="Poppins" panose="00000500000000000000" pitchFamily="2" charset="0"/>
              </a:rPr>
              <a:t>TEC18351906</a:t>
            </a:r>
            <a:r>
              <a:rPr lang="en-US" altLang="en-US" sz="1400" b="1" dirty="0" smtClean="0">
                <a:solidFill>
                  <a:schemeClr val="bg1"/>
                </a:solidFill>
                <a:latin typeface="Poppins" panose="00000500000000000000" pitchFamily="2" charset="0"/>
                <a:cs typeface="Poppins" panose="00000500000000000000" pitchFamily="2" charset="0"/>
              </a:rPr>
              <a:t> </a:t>
            </a:r>
            <a:endParaRPr lang="en-US" sz="1400" dirty="0">
              <a:solidFill>
                <a:schemeClr val="bg1"/>
              </a:solidFill>
              <a:latin typeface="Poppins" panose="00000500000000000000" pitchFamily="2" charset="0"/>
              <a:cs typeface="Poppins" panose="00000500000000000000" pitchFamily="2" charset="0"/>
            </a:endParaRPr>
          </a:p>
        </p:txBody>
      </p:sp>
      <p:grpSp>
        <p:nvGrpSpPr>
          <p:cNvPr id="13" name="Group 12">
            <a:extLst>
              <a:ext uri="{FF2B5EF4-FFF2-40B4-BE49-F238E27FC236}">
                <a16:creationId xmlns:a16="http://schemas.microsoft.com/office/drawing/2014/main" xmlns="" id="{48F899CC-E2F5-4BBD-8CA3-649446D323DB}"/>
              </a:ext>
            </a:extLst>
          </p:cNvPr>
          <p:cNvGrpSpPr/>
          <p:nvPr/>
        </p:nvGrpSpPr>
        <p:grpSpPr>
          <a:xfrm>
            <a:off x="7676323" y="4443290"/>
            <a:ext cx="1043532" cy="190073"/>
            <a:chOff x="7695046" y="5333586"/>
            <a:chExt cx="1326375" cy="241591"/>
          </a:xfrm>
        </p:grpSpPr>
        <p:sp>
          <p:nvSpPr>
            <p:cNvPr id="9" name="Oval 8">
              <a:extLst>
                <a:ext uri="{FF2B5EF4-FFF2-40B4-BE49-F238E27FC236}">
                  <a16:creationId xmlns:a16="http://schemas.microsoft.com/office/drawing/2014/main" xmlns="" id="{BB2E1959-4EBC-4DB1-8ACA-644F2FC9AEE7}"/>
                </a:ext>
              </a:extLst>
            </p:cNvPr>
            <p:cNvSpPr/>
            <p:nvPr/>
          </p:nvSpPr>
          <p:spPr>
            <a:xfrm>
              <a:off x="7695046" y="5333586"/>
              <a:ext cx="241591" cy="24159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EFD274A-435E-41FD-9EEE-90CF28C1433F}"/>
                </a:ext>
              </a:extLst>
            </p:cNvPr>
            <p:cNvSpPr/>
            <p:nvPr/>
          </p:nvSpPr>
          <p:spPr>
            <a:xfrm>
              <a:off x="8052855" y="5333586"/>
              <a:ext cx="241591" cy="241591"/>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
          <p:nvSpPr>
            <p:cNvPr id="11" name="Oval 10">
              <a:extLst>
                <a:ext uri="{FF2B5EF4-FFF2-40B4-BE49-F238E27FC236}">
                  <a16:creationId xmlns:a16="http://schemas.microsoft.com/office/drawing/2014/main" xmlns="" id="{3DDF914B-BD59-4FDD-A4CD-047D089F870C}"/>
                </a:ext>
              </a:extLst>
            </p:cNvPr>
            <p:cNvSpPr/>
            <p:nvPr/>
          </p:nvSpPr>
          <p:spPr>
            <a:xfrm>
              <a:off x="8410664" y="5333586"/>
              <a:ext cx="241591" cy="241591"/>
            </a:xfrm>
            <a:prstGeom prst="ellipse">
              <a:avLst/>
            </a:prstGeom>
            <a:solidFill>
              <a:srgbClr val="2D3B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3E856F45-F338-4B55-8CE3-D3423EF881FA}"/>
                </a:ext>
              </a:extLst>
            </p:cNvPr>
            <p:cNvSpPr/>
            <p:nvPr/>
          </p:nvSpPr>
          <p:spPr>
            <a:xfrm>
              <a:off x="8779830" y="5333586"/>
              <a:ext cx="241591" cy="241591"/>
            </a:xfrm>
            <a:prstGeom prst="ellipse">
              <a:avLst/>
            </a:prstGeom>
            <a:solidFill>
              <a:srgbClr val="9E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xmlns="" id="{42C6BD8F-597A-44D6-8702-1686990DC2C4}"/>
              </a:ext>
            </a:extLst>
          </p:cNvPr>
          <p:cNvPicPr>
            <a:picLocks noChangeAspect="1"/>
          </p:cNvPicPr>
          <p:nvPr/>
        </p:nvPicPr>
        <p:blipFill rotWithShape="1">
          <a:blip r:embed="rId2">
            <a:extLst>
              <a:ext uri="{28A0092B-C50C-407E-A947-70E740481C1C}">
                <a14:useLocalDpi xmlns:a14="http://schemas.microsoft.com/office/drawing/2010/main" val="0"/>
              </a:ext>
            </a:extLst>
          </a:blip>
          <a:srcRect l="23802" t="-6554" r="-902" b="11817"/>
          <a:stretch/>
        </p:blipFill>
        <p:spPr>
          <a:xfrm>
            <a:off x="822" y="874383"/>
            <a:ext cx="5578678" cy="4018326"/>
          </a:xfrm>
          <a:prstGeom prst="rect">
            <a:avLst/>
          </a:prstGeom>
        </p:spPr>
      </p:pic>
      <p:sp>
        <p:nvSpPr>
          <p:cNvPr id="15" name="Rectangle 14">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31" name="Rectangle 30"/>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32" name="Rectangle 31"/>
          <p:cNvSpPr/>
          <p:nvPr/>
        </p:nvSpPr>
        <p:spPr>
          <a:xfrm>
            <a:off x="207054" y="6613552"/>
            <a:ext cx="1265134" cy="307777"/>
          </a:xfrm>
          <a:prstGeom prst="rect">
            <a:avLst/>
          </a:prstGeom>
        </p:spPr>
        <p:txBody>
          <a:bodyPr wrap="square">
            <a:spAutoFit/>
          </a:bodyPr>
          <a:lstStyle/>
          <a:p>
            <a:r>
              <a:rPr lang="en-US" sz="1400" dirty="0">
                <a:solidFill>
                  <a:schemeClr val="bg1"/>
                </a:solidFill>
              </a:rPr>
              <a:t>Beetel.in</a:t>
            </a:r>
          </a:p>
        </p:txBody>
      </p:sp>
    </p:spTree>
    <p:extLst>
      <p:ext uri="{BB962C8B-B14F-4D97-AF65-F5344CB8AC3E}">
        <p14:creationId xmlns:p14="http://schemas.microsoft.com/office/powerpoint/2010/main" val="4210311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28A7C2C-5BC4-4B9D-A7EF-BBAF54294596}"/>
              </a:ext>
            </a:extLst>
          </p:cNvPr>
          <p:cNvSpPr/>
          <p:nvPr/>
        </p:nvSpPr>
        <p:spPr>
          <a:xfrm>
            <a:off x="0" y="1015068"/>
            <a:ext cx="5579502" cy="4033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C416606-C62F-4DC8-98BF-60C7C3180EA5}"/>
              </a:ext>
            </a:extLst>
          </p:cNvPr>
          <p:cNvSpPr/>
          <p:nvPr/>
        </p:nvSpPr>
        <p:spPr>
          <a:xfrm>
            <a:off x="5596569" y="1974312"/>
            <a:ext cx="6595431" cy="307454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23D8E7F-64A0-4F17-A97A-F081099AC74B}"/>
              </a:ext>
            </a:extLst>
          </p:cNvPr>
          <p:cNvSpPr txBox="1"/>
          <p:nvPr/>
        </p:nvSpPr>
        <p:spPr>
          <a:xfrm>
            <a:off x="5541932" y="958649"/>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15</a:t>
            </a:r>
          </a:p>
        </p:txBody>
      </p:sp>
      <p:sp>
        <p:nvSpPr>
          <p:cNvPr id="7" name="TextBox 6">
            <a:extLst>
              <a:ext uri="{FF2B5EF4-FFF2-40B4-BE49-F238E27FC236}">
                <a16:creationId xmlns:a16="http://schemas.microsoft.com/office/drawing/2014/main" xmlns="" id="{6F29A453-A757-4BEB-85DF-B17132387FD4}"/>
              </a:ext>
            </a:extLst>
          </p:cNvPr>
          <p:cNvSpPr txBox="1"/>
          <p:nvPr/>
        </p:nvSpPr>
        <p:spPr>
          <a:xfrm>
            <a:off x="5670937" y="2067289"/>
            <a:ext cx="6097836" cy="300082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control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pulse Switchable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Mute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Pause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LED for Ring indication </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Colour</a:t>
            </a: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a:solidFill>
                  <a:schemeClr val="bg1"/>
                </a:solidFill>
                <a:latin typeface="Poppins" panose="00000500000000000000" pitchFamily="2" charset="0"/>
                <a:cs typeface="Poppins" panose="00000500000000000000" pitchFamily="2" charset="0"/>
              </a:rPr>
              <a:t>TEC18351906</a:t>
            </a:r>
            <a:r>
              <a:rPr lang="en-US" altLang="en-US" sz="1400" b="1" dirty="0">
                <a:solidFill>
                  <a:schemeClr val="bg1"/>
                </a:solidFill>
                <a:latin typeface="Poppins" panose="00000500000000000000" pitchFamily="2" charset="0"/>
                <a:cs typeface="Poppins" panose="00000500000000000000" pitchFamily="2" charset="0"/>
              </a:rPr>
              <a:t> </a:t>
            </a:r>
            <a:endParaRPr lang="en-US" sz="1400" dirty="0">
              <a:solidFill>
                <a:schemeClr val="bg1"/>
              </a:solidFill>
              <a:latin typeface="Poppins" panose="00000500000000000000" pitchFamily="2" charset="0"/>
              <a:cs typeface="Poppins" panose="00000500000000000000" pitchFamily="2" charset="0"/>
            </a:endParaRPr>
          </a:p>
        </p:txBody>
      </p:sp>
      <p:sp>
        <p:nvSpPr>
          <p:cNvPr id="9" name="Oval 8">
            <a:extLst>
              <a:ext uri="{FF2B5EF4-FFF2-40B4-BE49-F238E27FC236}">
                <a16:creationId xmlns:a16="http://schemas.microsoft.com/office/drawing/2014/main" xmlns="" id="{BB2E1959-4EBC-4DB1-8ACA-644F2FC9AEE7}"/>
              </a:ext>
            </a:extLst>
          </p:cNvPr>
          <p:cNvSpPr/>
          <p:nvPr/>
        </p:nvSpPr>
        <p:spPr>
          <a:xfrm>
            <a:off x="7676326" y="4443963"/>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31" name="Rectangle 30"/>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32" name="Rectangle 31"/>
          <p:cNvSpPr/>
          <p:nvPr/>
        </p:nvSpPr>
        <p:spPr>
          <a:xfrm>
            <a:off x="207054" y="6613552"/>
            <a:ext cx="1265134" cy="307777"/>
          </a:xfrm>
          <a:prstGeom prst="rect">
            <a:avLst/>
          </a:prstGeom>
        </p:spPr>
        <p:txBody>
          <a:bodyPr wrap="square">
            <a:spAutoFit/>
          </a:bodyPr>
          <a:lstStyle/>
          <a:p>
            <a:r>
              <a:rPr lang="en-US" sz="1400" dirty="0">
                <a:solidFill>
                  <a:schemeClr val="bg1"/>
                </a:solidFill>
              </a:rPr>
              <a:t>Beetel.in</a:t>
            </a:r>
          </a:p>
        </p:txBody>
      </p:sp>
      <p:pic>
        <p:nvPicPr>
          <p:cNvPr id="18" name="Picture 17">
            <a:extLst>
              <a:ext uri="{FF2B5EF4-FFF2-40B4-BE49-F238E27FC236}">
                <a16:creationId xmlns:a16="http://schemas.microsoft.com/office/drawing/2014/main" xmlns="" id="{C679C94C-2B8A-40DA-A089-903F5E5359D7}"/>
              </a:ext>
            </a:extLst>
          </p:cNvPr>
          <p:cNvPicPr>
            <a:picLocks noChangeAspect="1"/>
          </p:cNvPicPr>
          <p:nvPr/>
        </p:nvPicPr>
        <p:blipFill rotWithShape="1">
          <a:blip r:embed="rId3">
            <a:extLst>
              <a:ext uri="{28A0092B-C50C-407E-A947-70E740481C1C}">
                <a14:useLocalDpi xmlns:a14="http://schemas.microsoft.com/office/drawing/2010/main" val="0"/>
              </a:ext>
            </a:extLst>
          </a:blip>
          <a:srcRect l="19479"/>
          <a:stretch/>
        </p:blipFill>
        <p:spPr>
          <a:xfrm>
            <a:off x="-16778" y="1390609"/>
            <a:ext cx="5116976" cy="3354336"/>
          </a:xfrm>
          <a:prstGeom prst="rect">
            <a:avLst/>
          </a:prstGeom>
        </p:spPr>
      </p:pic>
      <p:sp>
        <p:nvSpPr>
          <p:cNvPr id="19" name="Oval 18">
            <a:extLst>
              <a:ext uri="{FF2B5EF4-FFF2-40B4-BE49-F238E27FC236}">
                <a16:creationId xmlns:a16="http://schemas.microsoft.com/office/drawing/2014/main" xmlns="" id="{3EFD274A-435E-41FD-9EEE-90CF28C1433F}"/>
              </a:ext>
            </a:extLst>
          </p:cNvPr>
          <p:cNvSpPr/>
          <p:nvPr/>
        </p:nvSpPr>
        <p:spPr>
          <a:xfrm>
            <a:off x="7957831" y="4443290"/>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Tree>
    <p:extLst>
      <p:ext uri="{BB962C8B-B14F-4D97-AF65-F5344CB8AC3E}">
        <p14:creationId xmlns:p14="http://schemas.microsoft.com/office/powerpoint/2010/main" val="206743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2C416606-C62F-4DC8-98BF-60C7C3180EA5}"/>
              </a:ext>
            </a:extLst>
          </p:cNvPr>
          <p:cNvSpPr/>
          <p:nvPr/>
        </p:nvSpPr>
        <p:spPr>
          <a:xfrm>
            <a:off x="5596569" y="1964704"/>
            <a:ext cx="6595431" cy="3375718"/>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E28A7C2C-5BC4-4B9D-A7EF-BBAF54294596}"/>
              </a:ext>
            </a:extLst>
          </p:cNvPr>
          <p:cNvSpPr/>
          <p:nvPr/>
        </p:nvSpPr>
        <p:spPr>
          <a:xfrm>
            <a:off x="0" y="1015068"/>
            <a:ext cx="5579502" cy="4325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xmlns="" id="{BE93BF4E-740C-40DD-BA5C-85E0269B9E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93"/>
          <a:stretch/>
        </p:blipFill>
        <p:spPr>
          <a:xfrm>
            <a:off x="1060232" y="1254210"/>
            <a:ext cx="3459035" cy="3787347"/>
          </a:xfrm>
          <a:prstGeom prst="rect">
            <a:avLst/>
          </a:prstGeom>
        </p:spPr>
      </p:pic>
      <p:sp>
        <p:nvSpPr>
          <p:cNvPr id="11" name="Rectangle 10">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5" name="Rectangle 14"/>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1" name="Rectangle 20">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6" name="TextBox 25">
            <a:extLst>
              <a:ext uri="{FF2B5EF4-FFF2-40B4-BE49-F238E27FC236}">
                <a16:creationId xmlns:a16="http://schemas.microsoft.com/office/drawing/2014/main" xmlns="" id="{B23D8E7F-64A0-4F17-A97A-F081099AC74B}"/>
              </a:ext>
            </a:extLst>
          </p:cNvPr>
          <p:cNvSpPr txBox="1"/>
          <p:nvPr/>
        </p:nvSpPr>
        <p:spPr>
          <a:xfrm>
            <a:off x="5541932" y="949041"/>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17</a:t>
            </a:r>
          </a:p>
        </p:txBody>
      </p:sp>
      <p:sp>
        <p:nvSpPr>
          <p:cNvPr id="27" name="TextBox 26">
            <a:extLst>
              <a:ext uri="{FF2B5EF4-FFF2-40B4-BE49-F238E27FC236}">
                <a16:creationId xmlns:a16="http://schemas.microsoft.com/office/drawing/2014/main" xmlns="" id="{6F29A453-A757-4BEB-85DF-B17132387FD4}"/>
              </a:ext>
            </a:extLst>
          </p:cNvPr>
          <p:cNvSpPr txBox="1"/>
          <p:nvPr/>
        </p:nvSpPr>
        <p:spPr>
          <a:xfrm>
            <a:off x="5729660" y="2021735"/>
            <a:ext cx="6097836" cy="332398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control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 pulse Switchable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Mute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Pause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LED for Ring indication</a:t>
            </a:r>
          </a:p>
          <a:p>
            <a:pPr marL="285750" indent="-285750">
              <a:lnSpc>
                <a:spcPct val="150000"/>
              </a:lnSpc>
              <a:buFont typeface="Arial" panose="020B0604020202020204" pitchFamily="34" charset="0"/>
              <a:buChar char="•"/>
            </a:pPr>
            <a:r>
              <a:rPr lang="en-US" sz="1400" dirty="0">
                <a:solidFill>
                  <a:schemeClr val="bg1"/>
                </a:solidFill>
                <a:latin typeface="Poppins" panose="00000500000000000000" pitchFamily="2" charset="0"/>
                <a:cs typeface="Poppins" panose="00000500000000000000" pitchFamily="2" charset="0"/>
              </a:rPr>
              <a:t>Wall/ Desk Mountable </a:t>
            </a:r>
            <a:r>
              <a:rPr lang="en-US" altLang="en-US" sz="1400" dirty="0">
                <a:solidFill>
                  <a:schemeClr val="bg1"/>
                </a:solidFill>
                <a:latin typeface="Poppins" panose="00000500000000000000" pitchFamily="2" charset="0"/>
                <a:cs typeface="Poppins" panose="00000500000000000000" pitchFamily="2" charset="0"/>
              </a:rPr>
              <a:t>  </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Colour</a:t>
            </a:r>
            <a:r>
              <a:rPr lang="en-US" altLang="en-US" sz="1400" b="1" dirty="0">
                <a:solidFill>
                  <a:schemeClr val="bg1"/>
                </a:solidFill>
                <a:latin typeface="Poppins Light" panose="00000400000000000000" pitchFamily="50" charset="0"/>
                <a:cs typeface="Poppins Light" panose="00000400000000000000" pitchFamily="50"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Available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a:solidFill>
                  <a:schemeClr val="bg1"/>
                </a:solidFill>
                <a:latin typeface="Poppins" panose="00000500000000000000" pitchFamily="2" charset="0"/>
                <a:cs typeface="Poppins" panose="00000500000000000000" pitchFamily="2" charset="0"/>
              </a:rPr>
              <a:t>TEC18351906</a:t>
            </a:r>
            <a:r>
              <a:rPr lang="en-US" altLang="en-US" sz="1400" b="1" dirty="0">
                <a:solidFill>
                  <a:schemeClr val="bg1"/>
                </a:solidFill>
                <a:latin typeface="Poppins" panose="00000500000000000000" pitchFamily="2" charset="0"/>
                <a:cs typeface="Poppins" panose="00000500000000000000" pitchFamily="2" charset="0"/>
              </a:rPr>
              <a:t> </a:t>
            </a:r>
            <a:r>
              <a:rPr lang="en-US" altLang="en-US" sz="1400" b="1" dirty="0" smtClean="0">
                <a:solidFill>
                  <a:schemeClr val="bg1"/>
                </a:solidFill>
                <a:latin typeface="Poppins Light" panose="00000400000000000000" pitchFamily="50" charset="0"/>
                <a:cs typeface="Poppins Light" panose="00000400000000000000" pitchFamily="50" charset="0"/>
              </a:rPr>
              <a:t> </a:t>
            </a:r>
            <a:endParaRPr lang="en-US" sz="1400" dirty="0">
              <a:solidFill>
                <a:schemeClr val="bg1"/>
              </a:solidFill>
              <a:latin typeface="Poppins Light" panose="00000400000000000000" pitchFamily="50" charset="0"/>
              <a:cs typeface="Poppins Light" panose="00000400000000000000" pitchFamily="50" charset="0"/>
            </a:endParaRPr>
          </a:p>
        </p:txBody>
      </p:sp>
      <p:sp>
        <p:nvSpPr>
          <p:cNvPr id="9" name="Oval 8">
            <a:extLst>
              <a:ext uri="{FF2B5EF4-FFF2-40B4-BE49-F238E27FC236}">
                <a16:creationId xmlns:a16="http://schemas.microsoft.com/office/drawing/2014/main" xmlns="" id="{BB2E1959-4EBC-4DB1-8ACA-644F2FC9AEE7}"/>
              </a:ext>
            </a:extLst>
          </p:cNvPr>
          <p:cNvSpPr/>
          <p:nvPr/>
        </p:nvSpPr>
        <p:spPr>
          <a:xfrm>
            <a:off x="7692316" y="4709227"/>
            <a:ext cx="190072"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3EFD274A-435E-41FD-9EEE-90CF28C1433F}"/>
              </a:ext>
            </a:extLst>
          </p:cNvPr>
          <p:cNvSpPr/>
          <p:nvPr/>
        </p:nvSpPr>
        <p:spPr>
          <a:xfrm>
            <a:off x="7969603" y="4709226"/>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Tree>
    <p:extLst>
      <p:ext uri="{BB962C8B-B14F-4D97-AF65-F5344CB8AC3E}">
        <p14:creationId xmlns:p14="http://schemas.microsoft.com/office/powerpoint/2010/main" val="634535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2C416606-C62F-4DC8-98BF-60C7C3180EA5}"/>
              </a:ext>
            </a:extLst>
          </p:cNvPr>
          <p:cNvSpPr/>
          <p:nvPr/>
        </p:nvSpPr>
        <p:spPr>
          <a:xfrm>
            <a:off x="5596569" y="1978400"/>
            <a:ext cx="6595431" cy="307454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E28A7C2C-5BC4-4B9D-A7EF-BBAF54294596}"/>
              </a:ext>
            </a:extLst>
          </p:cNvPr>
          <p:cNvSpPr/>
          <p:nvPr/>
        </p:nvSpPr>
        <p:spPr>
          <a:xfrm>
            <a:off x="0" y="1015068"/>
            <a:ext cx="5579502" cy="4033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FEDEB915-2ABB-4024-A84F-1C4B5C664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2" y="2016086"/>
            <a:ext cx="5072228" cy="3378576"/>
          </a:xfrm>
          <a:prstGeom prst="rect">
            <a:avLst/>
          </a:prstGeom>
        </p:spPr>
      </p:pic>
      <p:sp>
        <p:nvSpPr>
          <p:cNvPr id="14" name="Rectangle 13">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6" name="Rectangle 15"/>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22" name="Rectangle 21">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25" name="TextBox 24">
            <a:extLst>
              <a:ext uri="{FF2B5EF4-FFF2-40B4-BE49-F238E27FC236}">
                <a16:creationId xmlns:a16="http://schemas.microsoft.com/office/drawing/2014/main" xmlns="" id="{B23D8E7F-64A0-4F17-A97A-F081099AC74B}"/>
              </a:ext>
            </a:extLst>
          </p:cNvPr>
          <p:cNvSpPr txBox="1"/>
          <p:nvPr/>
        </p:nvSpPr>
        <p:spPr>
          <a:xfrm>
            <a:off x="5541932" y="962737"/>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25</a:t>
            </a:r>
          </a:p>
        </p:txBody>
      </p:sp>
      <p:sp>
        <p:nvSpPr>
          <p:cNvPr id="27" name="TextBox 26">
            <a:extLst>
              <a:ext uri="{FF2B5EF4-FFF2-40B4-BE49-F238E27FC236}">
                <a16:creationId xmlns:a16="http://schemas.microsoft.com/office/drawing/2014/main" xmlns="" id="{6F29A453-A757-4BEB-85DF-B17132387FD4}"/>
              </a:ext>
            </a:extLst>
          </p:cNvPr>
          <p:cNvSpPr txBox="1"/>
          <p:nvPr/>
        </p:nvSpPr>
        <p:spPr>
          <a:xfrm>
            <a:off x="5729660" y="2589860"/>
            <a:ext cx="6097836" cy="235449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control switch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Tone/Pulse Switchable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Pause  Wall/ Desk Mountable</a:t>
            </a:r>
          </a:p>
          <a:p>
            <a:pPr marL="285750" indent="-285750">
              <a:lnSpc>
                <a:spcPct val="150000"/>
              </a:lnSpc>
              <a:buFont typeface="Arial" panose="020B0604020202020204" pitchFamily="34" charset="0"/>
              <a:buChar char="•"/>
            </a:pPr>
            <a:r>
              <a:rPr lang="en-US" altLang="en-US" sz="1400" b="1" dirty="0" err="1">
                <a:solidFill>
                  <a:schemeClr val="bg1"/>
                </a:solidFill>
                <a:latin typeface="Poppins Light" panose="00000400000000000000" pitchFamily="50" charset="0"/>
                <a:cs typeface="Poppins Light" panose="00000400000000000000" pitchFamily="50" charset="0"/>
              </a:rPr>
              <a:t>Colour</a:t>
            </a:r>
            <a:r>
              <a:rPr lang="en-US" altLang="en-US" sz="1400" b="1" dirty="0">
                <a:solidFill>
                  <a:schemeClr val="bg1"/>
                </a:solidFill>
                <a:latin typeface="Poppins Light" panose="00000400000000000000" pitchFamily="50" charset="0"/>
                <a:cs typeface="Poppins Light" panose="00000400000000000000" pitchFamily="50" charset="0"/>
              </a:rPr>
              <a:t> Available </a:t>
            </a:r>
            <a:endParaRPr lang="en-US" altLang="en-US" sz="1400" b="1" dirty="0" smtClean="0">
              <a:solidFill>
                <a:schemeClr val="bg1"/>
              </a:solidFill>
              <a:latin typeface="Poppins Light" panose="00000400000000000000" pitchFamily="50" charset="0"/>
              <a:cs typeface="Poppins Light" panose="00000400000000000000" pitchFamily="50" charset="0"/>
            </a:endParaRP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sp>
        <p:nvSpPr>
          <p:cNvPr id="11" name="Oval 10">
            <a:extLst>
              <a:ext uri="{FF2B5EF4-FFF2-40B4-BE49-F238E27FC236}">
                <a16:creationId xmlns:a16="http://schemas.microsoft.com/office/drawing/2014/main" xmlns="" id="{8637A0DE-6AE3-4D46-8A43-43744D0C5E71}"/>
              </a:ext>
            </a:extLst>
          </p:cNvPr>
          <p:cNvSpPr/>
          <p:nvPr/>
        </p:nvSpPr>
        <p:spPr>
          <a:xfrm>
            <a:off x="7781802" y="4318313"/>
            <a:ext cx="190073" cy="19007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3EFD274A-435E-41FD-9EEE-90CF28C1433F}"/>
              </a:ext>
            </a:extLst>
          </p:cNvPr>
          <p:cNvSpPr/>
          <p:nvPr/>
        </p:nvSpPr>
        <p:spPr>
          <a:xfrm>
            <a:off x="8059090" y="4318312"/>
            <a:ext cx="190073" cy="190073"/>
          </a:xfrm>
          <a:prstGeom prst="ellipse">
            <a:avLst/>
          </a:prstGeom>
          <a:solidFill>
            <a:srgbClr val="D4CC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D4CCB8"/>
                </a:solidFill>
              </a:ln>
              <a:solidFill>
                <a:srgbClr val="D4CCB8"/>
              </a:solidFill>
            </a:endParaRPr>
          </a:p>
        </p:txBody>
      </p:sp>
      <p:sp>
        <p:nvSpPr>
          <p:cNvPr id="18" name="Oval 17">
            <a:extLst>
              <a:ext uri="{FF2B5EF4-FFF2-40B4-BE49-F238E27FC236}">
                <a16:creationId xmlns:a16="http://schemas.microsoft.com/office/drawing/2014/main" xmlns="" id="{3DDF914B-BD59-4FDD-A4CD-047D089F870C}"/>
              </a:ext>
            </a:extLst>
          </p:cNvPr>
          <p:cNvSpPr/>
          <p:nvPr/>
        </p:nvSpPr>
        <p:spPr>
          <a:xfrm>
            <a:off x="8336378" y="4318312"/>
            <a:ext cx="190073" cy="190073"/>
          </a:xfrm>
          <a:prstGeom prst="ellipse">
            <a:avLst/>
          </a:prstGeom>
          <a:solidFill>
            <a:srgbClr val="2D3B4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59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2C416606-C62F-4DC8-98BF-60C7C3180EA5}"/>
              </a:ext>
            </a:extLst>
          </p:cNvPr>
          <p:cNvSpPr/>
          <p:nvPr/>
        </p:nvSpPr>
        <p:spPr>
          <a:xfrm>
            <a:off x="5596569" y="1974312"/>
            <a:ext cx="6595431" cy="3074549"/>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28A7C2C-5BC4-4B9D-A7EF-BBAF54294596}"/>
              </a:ext>
            </a:extLst>
          </p:cNvPr>
          <p:cNvSpPr/>
          <p:nvPr/>
        </p:nvSpPr>
        <p:spPr>
          <a:xfrm>
            <a:off x="0" y="1015068"/>
            <a:ext cx="5579502" cy="4033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2C416606-C62F-4DC8-98BF-60C7C3180EA5}"/>
              </a:ext>
            </a:extLst>
          </p:cNvPr>
          <p:cNvSpPr/>
          <p:nvPr/>
        </p:nvSpPr>
        <p:spPr>
          <a:xfrm>
            <a:off x="0" y="6652469"/>
            <a:ext cx="12192000" cy="229945"/>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xmlns="" id="{6600F393-5C44-4258-B131-D05408FE0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4021" y="114790"/>
            <a:ext cx="454760" cy="576784"/>
          </a:xfrm>
          <a:prstGeom prst="rect">
            <a:avLst/>
          </a:prstGeom>
        </p:spPr>
      </p:pic>
      <p:sp>
        <p:nvSpPr>
          <p:cNvPr id="11" name="Rectangle 10"/>
          <p:cNvSpPr/>
          <p:nvPr/>
        </p:nvSpPr>
        <p:spPr>
          <a:xfrm>
            <a:off x="5034427" y="6613552"/>
            <a:ext cx="1265134" cy="307777"/>
          </a:xfrm>
          <a:prstGeom prst="rect">
            <a:avLst/>
          </a:prstGeom>
        </p:spPr>
        <p:txBody>
          <a:bodyPr wrap="square">
            <a:spAutoFit/>
          </a:bodyPr>
          <a:lstStyle/>
          <a:p>
            <a:pPr algn="ctr"/>
            <a:r>
              <a:rPr lang="en-US" sz="1400" dirty="0">
                <a:solidFill>
                  <a:schemeClr val="bg1"/>
                </a:solidFill>
              </a:rPr>
              <a:t>Beetel.in</a:t>
            </a:r>
          </a:p>
        </p:txBody>
      </p:sp>
      <p:sp>
        <p:nvSpPr>
          <p:cNvPr id="12" name="Rectangle 11">
            <a:extLst>
              <a:ext uri="{FF2B5EF4-FFF2-40B4-BE49-F238E27FC236}">
                <a16:creationId xmlns:a16="http://schemas.microsoft.com/office/drawing/2014/main" xmlns="" id="{2C416606-C62F-4DC8-98BF-60C7C3180EA5}"/>
              </a:ext>
            </a:extLst>
          </p:cNvPr>
          <p:cNvSpPr/>
          <p:nvPr/>
        </p:nvSpPr>
        <p:spPr>
          <a:xfrm>
            <a:off x="0" y="620785"/>
            <a:ext cx="5579500" cy="394283"/>
          </a:xfrm>
          <a:prstGeom prst="rect">
            <a:avLst/>
          </a:prstGeom>
          <a:solidFill>
            <a:srgbClr val="ED2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07054" y="626994"/>
            <a:ext cx="1402948" cy="369332"/>
          </a:xfrm>
          <a:prstGeom prst="rect">
            <a:avLst/>
          </a:prstGeom>
        </p:spPr>
        <p:txBody>
          <a:bodyPr wrap="none">
            <a:spAutoFit/>
          </a:bodyPr>
          <a:lstStyle/>
          <a:p>
            <a:r>
              <a:rPr lang="en-US" dirty="0">
                <a:solidFill>
                  <a:schemeClr val="bg1"/>
                </a:solidFill>
              </a:rPr>
              <a:t>Basic Phones</a:t>
            </a:r>
          </a:p>
        </p:txBody>
      </p:sp>
      <p:sp>
        <p:nvSpPr>
          <p:cNvPr id="15" name="TextBox 14">
            <a:extLst>
              <a:ext uri="{FF2B5EF4-FFF2-40B4-BE49-F238E27FC236}">
                <a16:creationId xmlns:a16="http://schemas.microsoft.com/office/drawing/2014/main" xmlns="" id="{B23D8E7F-64A0-4F17-A97A-F081099AC74B}"/>
              </a:ext>
            </a:extLst>
          </p:cNvPr>
          <p:cNvSpPr txBox="1"/>
          <p:nvPr/>
        </p:nvSpPr>
        <p:spPr>
          <a:xfrm>
            <a:off x="5541932" y="958649"/>
            <a:ext cx="5703691" cy="1015663"/>
          </a:xfrm>
          <a:prstGeom prst="rect">
            <a:avLst/>
          </a:prstGeom>
          <a:noFill/>
        </p:spPr>
        <p:txBody>
          <a:bodyPr wrap="square" rtlCol="0">
            <a:spAutoFit/>
          </a:bodyPr>
          <a:lstStyle/>
          <a:p>
            <a:r>
              <a:rPr lang="en-US" sz="2800" b="1" spc="600" dirty="0">
                <a:latin typeface="Poppins regular"/>
                <a:cs typeface="Poppins Black" panose="00000A00000000000000" pitchFamily="50" charset="0"/>
              </a:rPr>
              <a:t>MODEL</a:t>
            </a:r>
            <a:r>
              <a:rPr lang="en-US" sz="6000" b="1" spc="600" dirty="0">
                <a:solidFill>
                  <a:srgbClr val="ED2362"/>
                </a:solidFill>
                <a:latin typeface="Poppins Black" panose="00000A00000000000000" pitchFamily="50" charset="0"/>
                <a:cs typeface="Poppins Black" panose="00000A00000000000000" pitchFamily="50" charset="0"/>
              </a:rPr>
              <a:t>B</a:t>
            </a:r>
            <a:r>
              <a:rPr lang="en-US" sz="6000" b="1" spc="600" dirty="0">
                <a:latin typeface="Poppins Medium" panose="00000600000000000000" pitchFamily="50" charset="0"/>
                <a:cs typeface="Poppins Medium" panose="00000600000000000000" pitchFamily="50" charset="0"/>
              </a:rPr>
              <a:t>26</a:t>
            </a:r>
          </a:p>
        </p:txBody>
      </p:sp>
      <p:sp>
        <p:nvSpPr>
          <p:cNvPr id="18" name="TextBox 17">
            <a:extLst>
              <a:ext uri="{FF2B5EF4-FFF2-40B4-BE49-F238E27FC236}">
                <a16:creationId xmlns:a16="http://schemas.microsoft.com/office/drawing/2014/main" xmlns="" id="{6F29A453-A757-4BEB-85DF-B17132387FD4}"/>
              </a:ext>
            </a:extLst>
          </p:cNvPr>
          <p:cNvSpPr txBox="1"/>
          <p:nvPr/>
        </p:nvSpPr>
        <p:spPr>
          <a:xfrm>
            <a:off x="5729660" y="2523340"/>
            <a:ext cx="6097836" cy="235449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Ringer volume control switch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Tone/Pulse Switchable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Redial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Flash </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Selectable Flash</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Wall/ Desk </a:t>
            </a:r>
            <a:r>
              <a:rPr lang="en-US" altLang="en-US" sz="1400" b="1" dirty="0" smtClean="0">
                <a:solidFill>
                  <a:schemeClr val="bg1"/>
                </a:solidFill>
                <a:latin typeface="Poppins Light" panose="00000400000000000000" pitchFamily="50" charset="0"/>
                <a:cs typeface="Poppins Light" panose="00000400000000000000" pitchFamily="50" charset="0"/>
              </a:rPr>
              <a:t>Mountable</a:t>
            </a:r>
          </a:p>
          <a:p>
            <a:pPr marL="285750" indent="-285750">
              <a:lnSpc>
                <a:spcPct val="150000"/>
              </a:lnSpc>
              <a:buFont typeface="Arial" panose="020B0604020202020204" pitchFamily="34" charset="0"/>
              <a:buChar char="•"/>
            </a:pPr>
            <a:r>
              <a:rPr lang="en-US" altLang="en-US" sz="1400" b="1" dirty="0">
                <a:solidFill>
                  <a:schemeClr val="bg1"/>
                </a:solidFill>
                <a:latin typeface="Poppins Light" panose="00000400000000000000" pitchFamily="50" charset="0"/>
                <a:cs typeface="Poppins Light" panose="00000400000000000000" pitchFamily="50" charset="0"/>
              </a:rPr>
              <a:t>Tec No. </a:t>
            </a:r>
            <a:r>
              <a:rPr lang="en-US" sz="1400" dirty="0" smtClean="0">
                <a:solidFill>
                  <a:schemeClr val="bg1"/>
                </a:solidFill>
                <a:latin typeface="Poppins" panose="00000500000000000000" pitchFamily="2" charset="0"/>
                <a:cs typeface="Poppins" panose="00000500000000000000" pitchFamily="2" charset="0"/>
              </a:rPr>
              <a:t>TEC18351906</a:t>
            </a:r>
            <a:endParaRPr lang="en-US" sz="1400" dirty="0">
              <a:solidFill>
                <a:schemeClr val="bg1"/>
              </a:solidFill>
              <a:latin typeface="Poppins" panose="00000500000000000000" pitchFamily="2" charset="0"/>
              <a:cs typeface="Poppins" panose="00000500000000000000" pitchFamily="2"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958"/>
          <a:stretch/>
        </p:blipFill>
        <p:spPr>
          <a:xfrm>
            <a:off x="1177941" y="1675428"/>
            <a:ext cx="4054124" cy="3366129"/>
          </a:xfrm>
          <a:prstGeom prst="rect">
            <a:avLst/>
          </a:prstGeom>
        </p:spPr>
      </p:pic>
    </p:spTree>
    <p:extLst>
      <p:ext uri="{BB962C8B-B14F-4D97-AF65-F5344CB8AC3E}">
        <p14:creationId xmlns:p14="http://schemas.microsoft.com/office/powerpoint/2010/main" val="3514445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2442</Words>
  <Application>Microsoft Office PowerPoint</Application>
  <PresentationFormat>Widescreen</PresentationFormat>
  <Paragraphs>485</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Poppins</vt:lpstr>
      <vt:lpstr>Poppins Black</vt:lpstr>
      <vt:lpstr>Poppins Light</vt:lpstr>
      <vt:lpstr>Poppins Medium</vt:lpstr>
      <vt:lpstr>Poppins regular</vt:lpstr>
      <vt:lpstr>Poppins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brijesh kumar</dc:creator>
  <cp:lastModifiedBy>Admin</cp:lastModifiedBy>
  <cp:revision>73</cp:revision>
  <dcterms:created xsi:type="dcterms:W3CDTF">2021-11-24T13:00:24Z</dcterms:created>
  <dcterms:modified xsi:type="dcterms:W3CDTF">2022-02-28T12:55:01Z</dcterms:modified>
</cp:coreProperties>
</file>